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74" r:id="rId14"/>
    <p:sldId id="275" r:id="rId15"/>
    <p:sldId id="277" r:id="rId16"/>
    <p:sldId id="269" r:id="rId17"/>
    <p:sldId id="278" r:id="rId18"/>
    <p:sldId id="270" r:id="rId19"/>
    <p:sldId id="272" r:id="rId20"/>
    <p:sldId id="279" r:id="rId21"/>
    <p:sldId id="280" r:id="rId22"/>
    <p:sldId id="281" r:id="rId23"/>
    <p:sldId id="282" r:id="rId24"/>
    <p:sldId id="283" r:id="rId25"/>
    <p:sldId id="284" r:id="rId26"/>
    <p:sldId id="286" r:id="rId27"/>
    <p:sldId id="287" r:id="rId28"/>
    <p:sldId id="285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7" r:id="rId48"/>
    <p:sldId id="306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5832647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b="1" dirty="0">
                <a:solidFill>
                  <a:schemeClr val="accent2"/>
                </a:solidFill>
              </a:rPr>
              <a:t>О	XXII МЕЖДУНАРОДНОМ ФЕСТИВАЛЕ «ДЕТСТВО БЕЗ ГРАНИЦ»</a:t>
            </a:r>
            <a:br>
              <a:rPr lang="ru-RU" sz="4000" b="1" dirty="0">
                <a:solidFill>
                  <a:schemeClr val="accent2"/>
                </a:solidFill>
              </a:rPr>
            </a:br>
            <a:r>
              <a:rPr lang="ru-RU" sz="4000" b="1" dirty="0">
                <a:solidFill>
                  <a:schemeClr val="accent2"/>
                </a:solidFill>
              </a:rPr>
              <a:t>(2019 – 2020 гг.)</a:t>
            </a:r>
            <a:br>
              <a:rPr lang="ru-RU" sz="4000" b="1" dirty="0">
                <a:solidFill>
                  <a:schemeClr val="accent2"/>
                </a:solidFill>
              </a:rPr>
            </a:br>
            <a:r>
              <a:rPr lang="ru-RU" sz="4000" b="1" dirty="0">
                <a:solidFill>
                  <a:schemeClr val="accent2"/>
                </a:solidFill>
              </a:rPr>
              <a:t>Посвящается 75-летию Победы</a:t>
            </a:r>
            <a:br>
              <a:rPr lang="ru-RU" sz="4000" b="1" dirty="0">
                <a:solidFill>
                  <a:schemeClr val="accent2"/>
                </a:solidFill>
              </a:rPr>
            </a:br>
            <a:r>
              <a:rPr lang="ru-RU" sz="4000" b="1" dirty="0">
                <a:solidFill>
                  <a:schemeClr val="accent2"/>
                </a:solidFill>
              </a:rPr>
              <a:t/>
            </a:r>
            <a:br>
              <a:rPr lang="ru-RU" sz="4000" b="1" dirty="0">
                <a:solidFill>
                  <a:schemeClr val="accent2"/>
                </a:solidFill>
              </a:rPr>
            </a:br>
            <a:r>
              <a:rPr lang="ru-RU" sz="4000" b="1" dirty="0">
                <a:solidFill>
                  <a:schemeClr val="accent2"/>
                </a:solidFill>
              </a:rPr>
              <a:t>в	Великой Отечественной войне и 30-летию СПО-ФДО</a:t>
            </a:r>
            <a:br>
              <a:rPr lang="ru-RU" sz="4000" b="1" dirty="0">
                <a:solidFill>
                  <a:schemeClr val="accent2"/>
                </a:solidFill>
              </a:rPr>
            </a:br>
            <a:r>
              <a:rPr lang="ru-RU" sz="4000" b="1" dirty="0" smtClean="0">
                <a:solidFill>
                  <a:schemeClr val="accent2"/>
                </a:solidFill>
              </a:rPr>
              <a:t/>
            </a:r>
            <a:br>
              <a:rPr lang="ru-RU" sz="4000" b="1" dirty="0" smtClean="0">
                <a:solidFill>
                  <a:schemeClr val="accent2"/>
                </a:solidFill>
              </a:rPr>
            </a:br>
            <a:r>
              <a:rPr lang="ru-RU" sz="4000" b="1" dirty="0">
                <a:solidFill>
                  <a:schemeClr val="accent2"/>
                </a:solidFill>
              </a:rPr>
              <a:t/>
            </a:r>
            <a:br>
              <a:rPr lang="ru-RU" sz="4000" b="1" dirty="0">
                <a:solidFill>
                  <a:schemeClr val="accent2"/>
                </a:solidFill>
              </a:rPr>
            </a:br>
            <a:endParaRPr lang="ru-RU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748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Участники Конкурса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детские общественные организации, творческие объединения образовательных организаций </a:t>
            </a:r>
            <a:endParaRPr lang="ru-RU" b="1" dirty="0" smtClean="0"/>
          </a:p>
          <a:p>
            <a:r>
              <a:rPr lang="ru-RU" b="1" dirty="0" smtClean="0"/>
              <a:t>советы </a:t>
            </a:r>
            <a:r>
              <a:rPr lang="ru-RU" b="1" dirty="0"/>
              <a:t>старшеклассников, классные коллективы общеобразовательных организаций, </a:t>
            </a:r>
            <a:endParaRPr lang="ru-RU" b="1" dirty="0" smtClean="0"/>
          </a:p>
          <a:p>
            <a:r>
              <a:rPr lang="ru-RU" b="1" dirty="0" smtClean="0"/>
              <a:t>семейные </a:t>
            </a:r>
            <a:r>
              <a:rPr lang="ru-RU" b="1" dirty="0"/>
              <a:t>команды.</a:t>
            </a:r>
          </a:p>
        </p:txBody>
      </p:sp>
    </p:spTree>
    <p:extLst>
      <p:ext uri="{BB962C8B-B14F-4D97-AF65-F5344CB8AC3E}">
        <p14:creationId xmlns:p14="http://schemas.microsoft.com/office/powerpoint/2010/main" val="401358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Цель Конкурса: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изучение и сохранение исторических фактов проявления милосердия, </a:t>
            </a:r>
            <a:endParaRPr lang="ru-RU" sz="4000" b="1" dirty="0" smtClean="0"/>
          </a:p>
          <a:p>
            <a:r>
              <a:rPr lang="ru-RU" sz="4000" b="1" dirty="0" smtClean="0"/>
              <a:t>истории </a:t>
            </a:r>
            <a:r>
              <a:rPr lang="ru-RU" sz="4000" b="1" dirty="0"/>
              <a:t>каждой семьи в годы Великой Отечественной войны 1941-1945 годов</a:t>
            </a:r>
          </a:p>
        </p:txBody>
      </p:sp>
    </p:spTree>
    <p:extLst>
      <p:ext uri="{BB962C8B-B14F-4D97-AF65-F5344CB8AC3E}">
        <p14:creationId xmlns:p14="http://schemas.microsoft.com/office/powerpoint/2010/main" val="1956768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Победители Конкурса будут определяться в четырех возрастных категориях: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r>
              <a:rPr lang="ru-RU" sz="3600" b="1" dirty="0"/>
              <a:t>возрастная категория от 13 до 15 лет;</a:t>
            </a:r>
          </a:p>
          <a:p>
            <a:r>
              <a:rPr lang="ru-RU" sz="3600" b="1" dirty="0"/>
              <a:t>- возрастная категория от 15 до 18 лет;</a:t>
            </a:r>
          </a:p>
          <a:p>
            <a:r>
              <a:rPr lang="ru-RU" sz="3600" b="1" dirty="0"/>
              <a:t>- возрастная категория от 18 до 25 лет;</a:t>
            </a:r>
          </a:p>
          <a:p>
            <a:r>
              <a:rPr lang="ru-RU" sz="3600" b="1" dirty="0"/>
              <a:t>- без ограничения возраста.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6219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Номинация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Конкурса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/>
              <a:t>номинация № 1 </a:t>
            </a:r>
            <a:endParaRPr lang="ru-RU" sz="3600" b="1" dirty="0" smtClean="0"/>
          </a:p>
          <a:p>
            <a:r>
              <a:rPr lang="ru-RU" sz="3600" b="1" dirty="0" smtClean="0"/>
              <a:t>«</a:t>
            </a:r>
            <a:r>
              <a:rPr lang="ru-RU" sz="3600" b="1" dirty="0"/>
              <a:t>Слово и фотография</a:t>
            </a:r>
            <a:r>
              <a:rPr lang="ru-RU" sz="3600" b="1" dirty="0" smtClean="0"/>
              <a:t>»;</a:t>
            </a:r>
          </a:p>
          <a:p>
            <a:endParaRPr lang="ru-RU" sz="3600" b="1" dirty="0"/>
          </a:p>
          <a:p>
            <a:r>
              <a:rPr lang="ru-RU" sz="3600" b="1" dirty="0"/>
              <a:t>номинация № 2 </a:t>
            </a:r>
            <a:endParaRPr lang="ru-RU" sz="3600" b="1" dirty="0" smtClean="0"/>
          </a:p>
          <a:p>
            <a:r>
              <a:rPr lang="ru-RU" sz="3600" b="1" dirty="0" smtClean="0"/>
              <a:t>«</a:t>
            </a:r>
            <a:r>
              <a:rPr lang="ru-RU" sz="3600" b="1" dirty="0"/>
              <a:t>Мультимедийный проект».</a:t>
            </a:r>
          </a:p>
          <a:p>
            <a:endParaRPr lang="ru-RU" sz="36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02901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Темы Конкурса: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тема № 1 «Спасенная жизнь» (история военных госпиталей, трудовой подвиг военных врачей, медсестер);</a:t>
            </a:r>
          </a:p>
          <a:p>
            <a:r>
              <a:rPr lang="ru-RU" b="1" dirty="0"/>
              <a:t>тема № 2 «Подвиг. История. Жизнь» (подвиг моей семьи в спасении раненых солдат, беженцев, детей в годы Великой Отечественной войны 1941-1945 годов, трудовой подвиг моей семьи в годы Великой Отечественной войны 1941-1945 годов, образец милосердия в спасении беженцев и переселенцев в истории современной России);</a:t>
            </a:r>
          </a:p>
          <a:p>
            <a:r>
              <a:rPr lang="ru-RU" b="1" dirty="0"/>
              <a:t>тема № 3 «Героям-победителям посвящается!» (авторские стихотворения в соответствии с заявленной тематикой).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6257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Требования к конкурсным материалам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Представленные материалы должны отражать реальные исторические факты, воспоминания и архивные хроники.</a:t>
            </a:r>
          </a:p>
          <a:p>
            <a:endParaRPr lang="ru-RU" sz="3600" b="1" dirty="0"/>
          </a:p>
          <a:p>
            <a:r>
              <a:rPr lang="ru-RU" sz="3600" b="1" dirty="0"/>
              <a:t>!!! Дальше См. положение</a:t>
            </a:r>
          </a:p>
          <a:p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2172611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Сроки и порядок проведения Конкурса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Конкурс проводится в три этапа:</a:t>
            </a:r>
          </a:p>
          <a:p>
            <a:r>
              <a:rPr lang="ru-RU" b="1" dirty="0">
                <a:solidFill>
                  <a:schemeClr val="accent2"/>
                </a:solidFill>
              </a:rPr>
              <a:t>1-й этап – муниципальный (ноябрь 2019 - 15 января 2020 года);</a:t>
            </a:r>
          </a:p>
          <a:p>
            <a:r>
              <a:rPr lang="ru-RU" b="1" dirty="0"/>
              <a:t>2-й этап – заочный отборочный (февраль - март 2020 года);</a:t>
            </a:r>
          </a:p>
          <a:p>
            <a:r>
              <a:rPr lang="ru-RU" b="1" dirty="0"/>
              <a:t>3-й этап – финал Конкурса (апрель - май 2020 года).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98815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>
            <a:normAutofit/>
          </a:bodyPr>
          <a:lstStyle/>
          <a:p>
            <a:r>
              <a:rPr lang="en-US" b="1" dirty="0"/>
              <a:t>E-mail: sdoo.raduga-lai@yandex.ru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habirova_63@mail.ru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72062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Для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участия в заочном туре предполагается организационный взнос в сумме 500 рублей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420888"/>
            <a:ext cx="8229600" cy="4104456"/>
          </a:xfrm>
        </p:spPr>
        <p:txBody>
          <a:bodyPr>
            <a:noAutofit/>
          </a:bodyPr>
          <a:lstStyle/>
          <a:p>
            <a:r>
              <a:rPr lang="ru-RU" sz="3600" b="1" dirty="0"/>
              <a:t>О порядке перечисления организационного взноса участникам заочного тура после получения конкурсных работ и заявок будет сообщено дополнительно письменным уведомлением Оператором Конкурса.</a:t>
            </a:r>
          </a:p>
        </p:txBody>
      </p:sp>
    </p:spTree>
    <p:extLst>
      <p:ext uri="{BB962C8B-B14F-4D97-AF65-F5344CB8AC3E}">
        <p14:creationId xmlns:p14="http://schemas.microsoft.com/office/powerpoint/2010/main" val="15807802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</a:rPr>
              <a:t>О проведении  муниципального </a:t>
            </a:r>
            <a:r>
              <a:rPr lang="en-US" b="1" dirty="0" smtClean="0">
                <a:solidFill>
                  <a:schemeClr val="accent2"/>
                </a:solidFill>
              </a:rPr>
              <a:t/>
            </a:r>
            <a:br>
              <a:rPr lang="en-US" b="1" dirty="0" smtClean="0">
                <a:solidFill>
                  <a:schemeClr val="accent2"/>
                </a:solidFill>
              </a:rPr>
            </a:br>
            <a:r>
              <a:rPr lang="ru-RU" b="1" dirty="0" smtClean="0">
                <a:solidFill>
                  <a:schemeClr val="accent2"/>
                </a:solidFill>
              </a:rPr>
              <a:t>конкурса-акции </a:t>
            </a:r>
            <a:r>
              <a:rPr lang="en-US" b="1" dirty="0" smtClean="0">
                <a:solidFill>
                  <a:schemeClr val="accent2"/>
                </a:solidFill>
              </a:rPr>
              <a:t/>
            </a:r>
            <a:br>
              <a:rPr lang="en-US" b="1" dirty="0" smtClean="0">
                <a:solidFill>
                  <a:schemeClr val="accent2"/>
                </a:solidFill>
              </a:rPr>
            </a:br>
            <a:r>
              <a:rPr lang="ru-RU" b="1" dirty="0" smtClean="0">
                <a:solidFill>
                  <a:schemeClr val="accent2"/>
                </a:solidFill>
              </a:rPr>
              <a:t>«</a:t>
            </a:r>
            <a:r>
              <a:rPr lang="ru-RU" b="1" dirty="0">
                <a:solidFill>
                  <a:schemeClr val="accent2"/>
                </a:solidFill>
              </a:rPr>
              <a:t>Книга добрых дел СПО-ФДО»</a:t>
            </a:r>
          </a:p>
        </p:txBody>
      </p:sp>
    </p:spTree>
    <p:extLst>
      <p:ext uri="{BB962C8B-B14F-4D97-AF65-F5344CB8AC3E}">
        <p14:creationId xmlns:p14="http://schemas.microsoft.com/office/powerpoint/2010/main" val="3538525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О проведении  акции</a:t>
            </a:r>
            <a:br>
              <a:rPr lang="ru-RU" b="1" dirty="0">
                <a:solidFill>
                  <a:schemeClr val="accent2"/>
                </a:solidFill>
              </a:rPr>
            </a:br>
            <a:r>
              <a:rPr lang="ru-RU" b="1" dirty="0">
                <a:solidFill>
                  <a:schemeClr val="accent2"/>
                </a:solidFill>
              </a:rPr>
              <a:t> «Дорогам Победы»,  </a:t>
            </a:r>
            <a:br>
              <a:rPr lang="ru-RU" b="1" dirty="0">
                <a:solidFill>
                  <a:schemeClr val="accent2"/>
                </a:solidFill>
              </a:rPr>
            </a:br>
            <a:r>
              <a:rPr lang="ru-RU" b="1" dirty="0">
                <a:solidFill>
                  <a:schemeClr val="accent2"/>
                </a:solidFill>
              </a:rPr>
              <a:t>посвященной 75-летию Великой Победы</a:t>
            </a:r>
            <a:br>
              <a:rPr lang="ru-RU" b="1" dirty="0">
                <a:solidFill>
                  <a:schemeClr val="accent2"/>
                </a:solidFill>
              </a:rPr>
            </a:br>
            <a:endParaRPr lang="ru-RU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9917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6"/>
                </a:solidFill>
              </a:rPr>
              <a:t>Актуальность проекта.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Есть проблема использования потенциала детского общественного движения в регионе в формировании активной гражданской позиции молодых людей и их </a:t>
            </a:r>
            <a:r>
              <a:rPr lang="ru-RU" sz="3600" b="1" u="sng" dirty="0"/>
              <a:t>готовности к участию в общественно - значимой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5787606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Идея проекта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92500" lnSpcReduction="10000"/>
          </a:bodyPr>
          <a:lstStyle/>
          <a:p>
            <a:r>
              <a:rPr lang="ru-RU" sz="3500" b="1" dirty="0"/>
              <a:t>Создание в каждом регионе «Книги добрых дел». Презентация «Книги добрых дел» с результатами проведённых конкретных дел </a:t>
            </a:r>
            <a:endParaRPr lang="ru-RU" sz="3500" b="1" dirty="0" smtClean="0"/>
          </a:p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Основная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цель проекта </a:t>
            </a:r>
            <a:endParaRPr lang="ru-RU" sz="4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3500" b="1" dirty="0" smtClean="0"/>
              <a:t>создание </a:t>
            </a:r>
            <a:r>
              <a:rPr lang="ru-RU" sz="3500" b="1" dirty="0"/>
              <a:t>условий для привлечения членов детских организаций к социально-значимой деятельности, </a:t>
            </a:r>
            <a:endParaRPr lang="ru-RU" sz="3500" b="1" dirty="0" smtClean="0"/>
          </a:p>
          <a:p>
            <a:pPr algn="ctr"/>
            <a:r>
              <a:rPr lang="ru-RU" sz="3500" b="1" dirty="0" smtClean="0"/>
              <a:t>с </a:t>
            </a:r>
            <a:r>
              <a:rPr lang="ru-RU" sz="3500" b="1" dirty="0"/>
              <a:t>конкретным участием в преобразовании малой Родины.</a:t>
            </a:r>
          </a:p>
        </p:txBody>
      </p:sp>
    </p:spTree>
    <p:extLst>
      <p:ext uri="{BB962C8B-B14F-4D97-AF65-F5344CB8AC3E}">
        <p14:creationId xmlns:p14="http://schemas.microsoft.com/office/powerpoint/2010/main" val="6277786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Участники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/>
              <a:t>дети, подростки, молодёжь от 8 до 25 лет </a:t>
            </a:r>
            <a:r>
              <a:rPr lang="ru-RU" sz="3600" b="1" dirty="0" smtClean="0"/>
              <a:t>объединённые </a:t>
            </a:r>
            <a:r>
              <a:rPr lang="ru-RU" sz="3600" b="1" dirty="0"/>
              <a:t>в детскую общественную организацию, </a:t>
            </a:r>
            <a:endParaRPr lang="ru-RU" sz="3600" b="1" dirty="0" smtClean="0"/>
          </a:p>
          <a:p>
            <a:r>
              <a:rPr lang="ru-RU" sz="3600" b="1" dirty="0"/>
              <a:t>д</a:t>
            </a:r>
            <a:r>
              <a:rPr lang="ru-RU" sz="3600" b="1" dirty="0" smtClean="0"/>
              <a:t>етское </a:t>
            </a:r>
            <a:r>
              <a:rPr lang="ru-RU" sz="3600" b="1" dirty="0"/>
              <a:t>или молодёжное творческое объединение или действующие индивидуально.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5056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Номинации  ( проекты)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«Память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сердца» </a:t>
            </a:r>
            <a:endParaRPr lang="ru-RU" sz="4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4000" b="1" dirty="0" smtClean="0"/>
              <a:t>оказание </a:t>
            </a:r>
            <a:r>
              <a:rPr lang="ru-RU" sz="4000" b="1" dirty="0"/>
              <a:t>услуг людям пожилого возраста, создание клубов с участием пожилых людей, тимуровская забота, организация передвижных библиотек, сбор воспоминаний людей</a:t>
            </a:r>
            <a:r>
              <a:rPr lang="ru-RU" sz="4000" b="1" dirty="0" smtClean="0"/>
              <a:t>,……</a:t>
            </a:r>
          </a:p>
        </p:txBody>
      </p:sp>
    </p:spTree>
    <p:extLst>
      <p:ext uri="{BB962C8B-B14F-4D97-AF65-F5344CB8AC3E}">
        <p14:creationId xmlns:p14="http://schemas.microsoft.com/office/powerpoint/2010/main" val="1599221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«Чистый мир»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проекты участия молодёжи в повышении качества среды проживания и экологии, поддержание в чистоте окружающей среды, проведение просветительской работы по бережному отношению к природе, благоустройство домов, дворов, повышение культуры безопасности на дорогах и др.</a:t>
            </a:r>
          </a:p>
        </p:txBody>
      </p:sp>
    </p:spTree>
    <p:extLst>
      <p:ext uri="{BB962C8B-B14F-4D97-AF65-F5344CB8AC3E}">
        <p14:creationId xmlns:p14="http://schemas.microsoft.com/office/powerpoint/2010/main" val="324885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«Город детства»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500" b="1" dirty="0"/>
              <a:t>поддержка проектов по решению детских и молодёжных проблем, создание и оборудование детских площадок, организация досуговой и образовательной деятельности детей дошкольного и младшего школьного возраста, развитие программ поддержки детей-сирот и инвалидов, любые другие социально-значимые проблемы, требующие участия детских организаций в их скорейшем разрешении.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07699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	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Сроки проведения.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- </a:t>
            </a:r>
            <a:r>
              <a:rPr lang="ru-RU" b="1" u="sng" dirty="0"/>
              <a:t>первый этап (муниципальный) </a:t>
            </a:r>
            <a:r>
              <a:rPr lang="ru-RU" b="1" u="sng" dirty="0" smtClean="0"/>
              <a:t> </a:t>
            </a:r>
          </a:p>
          <a:p>
            <a:r>
              <a:rPr lang="ru-RU" b="1" dirty="0" smtClean="0"/>
              <a:t>до  </a:t>
            </a:r>
            <a:r>
              <a:rPr lang="ru-RU" b="1" dirty="0"/>
              <a:t>20 февраля 2020 </a:t>
            </a:r>
            <a:r>
              <a:rPr lang="ru-RU" b="1" dirty="0" smtClean="0"/>
              <a:t>года </a:t>
            </a:r>
          </a:p>
          <a:p>
            <a:r>
              <a:rPr lang="ru-RU" b="1" u="sng" dirty="0" smtClean="0"/>
              <a:t>-  второй </a:t>
            </a:r>
            <a:r>
              <a:rPr lang="ru-RU" b="1" u="sng" dirty="0"/>
              <a:t>этап - региональный </a:t>
            </a:r>
            <a:endParaRPr lang="ru-RU" b="1" u="sng" dirty="0" smtClean="0"/>
          </a:p>
          <a:p>
            <a:r>
              <a:rPr lang="ru-RU" b="1" dirty="0" smtClean="0"/>
              <a:t>март-  10  </a:t>
            </a:r>
            <a:r>
              <a:rPr lang="ru-RU" b="1" dirty="0"/>
              <a:t>апреля 2020 года;</a:t>
            </a:r>
          </a:p>
          <a:p>
            <a:r>
              <a:rPr lang="ru-RU" b="1" dirty="0"/>
              <a:t>- </a:t>
            </a:r>
            <a:r>
              <a:rPr lang="ru-RU" b="1" u="sng" dirty="0"/>
              <a:t>третий этап (очный, финальный) </a:t>
            </a:r>
            <a:endParaRPr lang="ru-RU" b="1" u="sng" dirty="0" smtClean="0"/>
          </a:p>
          <a:p>
            <a:r>
              <a:rPr lang="ru-RU" b="1" dirty="0" smtClean="0"/>
              <a:t> </a:t>
            </a:r>
            <a:r>
              <a:rPr lang="ru-RU" b="1" dirty="0"/>
              <a:t>10 апреля – июнь 2020 года в Москве и Московской области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328608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Проекты, направляемые для участия в муниципальном этапе, необходимо прислать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u="sng" dirty="0" smtClean="0">
                <a:solidFill>
                  <a:schemeClr val="accent6">
                    <a:lumMod val="75000"/>
                  </a:schemeClr>
                </a:solidFill>
              </a:rPr>
              <a:t>до </a:t>
            </a:r>
            <a:r>
              <a:rPr lang="ru-RU" b="1" u="sng" dirty="0">
                <a:solidFill>
                  <a:schemeClr val="accent6">
                    <a:lumMod val="75000"/>
                  </a:schemeClr>
                </a:solidFill>
              </a:rPr>
              <a:t>20 февраля 2020 г. </a:t>
            </a:r>
            <a:r>
              <a:rPr lang="ru-RU" b="1" u="sng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u="sng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Без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заявки работы не принимаются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См.  положение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93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5247456"/>
          </a:xfrm>
        </p:spPr>
        <p:txBody>
          <a:bodyPr>
            <a:normAutofit/>
          </a:bodyPr>
          <a:lstStyle/>
          <a:p>
            <a:r>
              <a:rPr lang="ru-RU" sz="3600" b="1" dirty="0"/>
              <a:t>С целью популяризации положительного опыта реализации </a:t>
            </a:r>
            <a:r>
              <a:rPr lang="ru-RU" sz="3600" b="1" dirty="0" smtClean="0"/>
              <a:t>проектов  каждый район создаёт «Книгу </a:t>
            </a:r>
            <a:r>
              <a:rPr lang="ru-RU" sz="3600" b="1" dirty="0"/>
              <a:t>добрых дел», в которую войдут </a:t>
            </a:r>
            <a:r>
              <a:rPr lang="ru-RU" sz="3600" b="1" dirty="0" smtClean="0"/>
              <a:t>лучшие проекты </a:t>
            </a:r>
            <a:r>
              <a:rPr lang="ru-RU" sz="3600" b="1" dirty="0"/>
              <a:t>членов детских общественных организаций.</a:t>
            </a:r>
            <a:br>
              <a:rPr lang="ru-RU" sz="3600" b="1" dirty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См. дальше положение!!!!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</a:b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5241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Конкурс </a:t>
            </a:r>
            <a:r>
              <a:rPr lang="ru-RU" b="1" dirty="0">
                <a:solidFill>
                  <a:schemeClr val="accent2"/>
                </a:solidFill>
              </a:rPr>
              <a:t>муниципального этапа  «Социальная реклама глазами детей» </a:t>
            </a:r>
          </a:p>
        </p:txBody>
      </p:sp>
    </p:spTree>
    <p:extLst>
      <p:ext uri="{BB962C8B-B14F-4D97-AF65-F5344CB8AC3E}">
        <p14:creationId xmlns:p14="http://schemas.microsoft.com/office/powerpoint/2010/main" val="3286603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. </a:t>
            </a:r>
            <a:r>
              <a:rPr lang="ru-RU" b="1" dirty="0">
                <a:solidFill>
                  <a:schemeClr val="tx2"/>
                </a:solidFill>
              </a:rPr>
              <a:t>Участники акции.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дети </a:t>
            </a:r>
            <a:r>
              <a:rPr lang="ru-RU" sz="4000" b="1" dirty="0"/>
              <a:t>в возрасте от 8 до 18 лет, детские общественные </a:t>
            </a:r>
            <a:r>
              <a:rPr lang="ru-RU" sz="4000" b="1" dirty="0" smtClean="0"/>
              <a:t>объединения</a:t>
            </a:r>
          </a:p>
          <a:p>
            <a:pPr algn="ctr"/>
            <a:r>
              <a:rPr lang="ru-RU" sz="4000" b="1" dirty="0"/>
              <a:t>Акция проводится с ноября 2019 года по март 2020 года.</a:t>
            </a:r>
          </a:p>
        </p:txBody>
      </p:sp>
    </p:spTree>
    <p:extLst>
      <p:ext uri="{BB962C8B-B14F-4D97-AF65-F5344CB8AC3E}">
        <p14:creationId xmlns:p14="http://schemas.microsoft.com/office/powerpoint/2010/main" val="5886176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Участники </a:t>
            </a:r>
            <a: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Конкурса.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дети и молодёжь в возрасте от 12 до 17 лет </a:t>
            </a:r>
            <a:endParaRPr lang="ru-RU" b="1" dirty="0" smtClean="0"/>
          </a:p>
          <a:p>
            <a:r>
              <a:rPr lang="ru-RU" b="1" dirty="0" smtClean="0"/>
              <a:t>12-14 </a:t>
            </a:r>
            <a:r>
              <a:rPr lang="ru-RU" b="1" dirty="0"/>
              <a:t>лет, 15-17 </a:t>
            </a:r>
            <a:r>
              <a:rPr lang="ru-RU" b="1" dirty="0" smtClean="0"/>
              <a:t>лет</a:t>
            </a:r>
          </a:p>
          <a:p>
            <a:r>
              <a:rPr lang="ru-RU" b="1" dirty="0"/>
              <a:t>индивидуально или в составе детских </a:t>
            </a:r>
            <a:r>
              <a:rPr lang="ru-RU" b="1" dirty="0" smtClean="0"/>
              <a:t>объединений</a:t>
            </a:r>
            <a:r>
              <a:rPr lang="ru-RU" b="1" dirty="0"/>
              <a:t>, </a:t>
            </a:r>
            <a:endParaRPr lang="ru-RU" b="1" dirty="0" smtClean="0"/>
          </a:p>
          <a:p>
            <a:r>
              <a:rPr lang="ru-RU" b="1" dirty="0" smtClean="0"/>
              <a:t>игровых </a:t>
            </a:r>
            <a:r>
              <a:rPr lang="ru-RU" b="1" dirty="0"/>
              <a:t>коллективов, </a:t>
            </a:r>
            <a:endParaRPr lang="ru-RU" b="1" dirty="0" smtClean="0"/>
          </a:p>
          <a:p>
            <a:r>
              <a:rPr lang="ru-RU" b="1" dirty="0" smtClean="0"/>
              <a:t>творческих </a:t>
            </a:r>
            <a:r>
              <a:rPr lang="ru-RU" b="1" dirty="0"/>
              <a:t>групп.</a:t>
            </a:r>
          </a:p>
        </p:txBody>
      </p:sp>
    </p:spTree>
    <p:extLst>
      <p:ext uri="{BB962C8B-B14F-4D97-AF65-F5344CB8AC3E}">
        <p14:creationId xmlns:p14="http://schemas.microsoft.com/office/powerpoint/2010/main" val="4910196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	</a:t>
            </a:r>
            <a: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Номинации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Конкурс проводится в трех номинациях: </a:t>
            </a:r>
          </a:p>
          <a:p>
            <a:r>
              <a:rPr lang="ru-RU" b="1" dirty="0"/>
              <a:t>1). Социальный постер (цифровая графика или иллюстрация); </a:t>
            </a:r>
          </a:p>
          <a:p>
            <a:r>
              <a:rPr lang="ru-RU" b="1" dirty="0"/>
              <a:t>2). GIF-анимация; </a:t>
            </a:r>
          </a:p>
          <a:p>
            <a:r>
              <a:rPr lang="ru-RU" b="1" dirty="0"/>
              <a:t>3). Мультипликация</a:t>
            </a:r>
          </a:p>
          <a:p>
            <a:r>
              <a:rPr lang="ru-RU" b="1" dirty="0"/>
              <a:t> В каждой номинации Конкурса определен перечень тем на выбор участника. </a:t>
            </a:r>
          </a:p>
        </p:txBody>
      </p:sp>
    </p:spTree>
    <p:extLst>
      <p:ext uri="{BB962C8B-B14F-4D97-AF65-F5344CB8AC3E}">
        <p14:creationId xmlns:p14="http://schemas.microsoft.com/office/powerpoint/2010/main" val="30601900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Конкурс </a:t>
            </a:r>
            <a:r>
              <a:rPr lang="ru-RU" sz="32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проводится по следующим темам: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904656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accent4">
                    <a:lumMod val="75000"/>
                  </a:schemeClr>
                </a:solidFill>
              </a:rPr>
              <a:t>- «</a:t>
            </a:r>
            <a:r>
              <a:rPr lang="ru-RU" sz="1800" b="1" dirty="0" err="1">
                <a:solidFill>
                  <a:schemeClr val="accent4">
                    <a:lumMod val="75000"/>
                  </a:schemeClr>
                </a:solidFill>
              </a:rPr>
              <a:t>КультУРА</a:t>
            </a:r>
            <a:r>
              <a:rPr lang="ru-RU" sz="1800" b="1" dirty="0">
                <a:solidFill>
                  <a:schemeClr val="accent4">
                    <a:lumMod val="75000"/>
                  </a:schemeClr>
                </a:solidFill>
              </a:rPr>
              <a:t>» </a:t>
            </a:r>
            <a:r>
              <a:rPr lang="ru-RU" sz="1800" b="1" dirty="0"/>
              <a:t>- тема пропаганды культурного воспитания и грамотности, продвижение знания культурного наследия родной страны.</a:t>
            </a:r>
          </a:p>
          <a:p>
            <a:r>
              <a:rPr lang="ru-RU" sz="18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- «Модно быть образованным» -</a:t>
            </a:r>
            <a:r>
              <a:rPr lang="ru-RU" sz="1800" b="1" dirty="0"/>
              <a:t> тема мотивации к обучению и саморазвитию.</a:t>
            </a:r>
          </a:p>
          <a:p>
            <a:r>
              <a:rPr lang="ru-RU" sz="18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«Одна страна» </a:t>
            </a:r>
            <a:r>
              <a:rPr lang="ru-RU" sz="1800" b="1" dirty="0"/>
              <a:t>- тема направлена на </a:t>
            </a:r>
            <a:r>
              <a:rPr lang="ru-RU" sz="1800" b="1" dirty="0" smtClean="0"/>
              <a:t>уважения </a:t>
            </a:r>
            <a:r>
              <a:rPr lang="ru-RU" sz="1800" b="1" dirty="0"/>
              <a:t>традиций других народов.</a:t>
            </a:r>
          </a:p>
          <a:p>
            <a:r>
              <a:rPr lang="ru-RU" sz="18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- «Моё счастье – в семье» - </a:t>
            </a:r>
            <a:r>
              <a:rPr lang="ru-RU" sz="1800" b="1" dirty="0"/>
              <a:t>тема, содействующая ориентации молодежи на формирование семьи, рождение детей, популяризацию семейных ценностей в молодёжной среде, связи и преемственности поколений.</a:t>
            </a:r>
          </a:p>
          <a:p>
            <a:r>
              <a:rPr lang="ru-RU" sz="1800" b="1" dirty="0"/>
              <a:t>- </a:t>
            </a:r>
            <a:r>
              <a:rPr lang="ru-RU" sz="18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«Природе зелёный свет!» - </a:t>
            </a:r>
            <a:r>
              <a:rPr lang="ru-RU" sz="1800" b="1" dirty="0"/>
              <a:t>тема сохранения экологии, защиты окружающей среды.</a:t>
            </a:r>
          </a:p>
          <a:p>
            <a:r>
              <a:rPr lang="ru-RU" sz="18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- «Энергия жизни» - </a:t>
            </a:r>
            <a:r>
              <a:rPr lang="ru-RU" sz="1800" b="1" dirty="0"/>
              <a:t>тема посвящена активному </a:t>
            </a:r>
            <a:r>
              <a:rPr lang="ru-RU" sz="1800" b="1" dirty="0" smtClean="0"/>
              <a:t>ЗОЖ, </a:t>
            </a:r>
            <a:r>
              <a:rPr lang="ru-RU" sz="1800" b="1" dirty="0"/>
              <a:t>пропаганде увлечениям (хобби) и социальным инициативам.</a:t>
            </a:r>
          </a:p>
          <a:p>
            <a:r>
              <a:rPr lang="ru-RU" sz="18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- «Мир равных возможностей» - </a:t>
            </a:r>
            <a:r>
              <a:rPr lang="ru-RU" sz="1800" b="1" dirty="0"/>
              <a:t>тема пропагандирует толерантное отношение к людям с ограниченными возможностями.</a:t>
            </a:r>
          </a:p>
          <a:p>
            <a:r>
              <a:rPr lang="ru-RU" sz="18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- «Дети вправе</a:t>
            </a:r>
            <a:r>
              <a:rPr lang="ru-RU" sz="1800" b="1" dirty="0"/>
              <a:t>…» - тема посвящена защите прав детей, адаптации Конвенции о правах ребенка, Конституции </a:t>
            </a:r>
            <a:r>
              <a:rPr lang="ru-RU" sz="1800" b="1" dirty="0" smtClean="0"/>
              <a:t>РФ и </a:t>
            </a:r>
            <a:r>
              <a:rPr lang="ru-RU" sz="1800" b="1" dirty="0"/>
              <a:t>других стран для детского понимания.</a:t>
            </a:r>
          </a:p>
          <a:p>
            <a:r>
              <a:rPr lang="ru-RU" sz="18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- «Сделано в России!» - </a:t>
            </a:r>
            <a:r>
              <a:rPr lang="ru-RU" sz="1800" b="1" dirty="0"/>
              <a:t>тема посвящена поддержке отечественных производителей различных отраслей.</a:t>
            </a:r>
          </a:p>
          <a:p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4279193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	</a:t>
            </a:r>
            <a: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Сроки проведения конкурса.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/>
              <a:t>первый этап (</a:t>
            </a:r>
            <a:r>
              <a:rPr lang="ru-RU" b="1" dirty="0" smtClean="0"/>
              <a:t>муниципальный) </a:t>
            </a:r>
          </a:p>
          <a:p>
            <a:r>
              <a:rPr lang="ru-RU" b="1" dirty="0" smtClean="0"/>
              <a:t>до 1  </a:t>
            </a:r>
            <a:r>
              <a:rPr lang="ru-RU" b="1" dirty="0"/>
              <a:t>февраля 2020 года </a:t>
            </a:r>
            <a:endParaRPr lang="ru-RU" b="1" dirty="0" smtClean="0"/>
          </a:p>
          <a:p>
            <a:r>
              <a:rPr lang="ru-RU" b="1" dirty="0" smtClean="0"/>
              <a:t>- </a:t>
            </a:r>
            <a:r>
              <a:rPr lang="ru-RU" b="1" dirty="0"/>
              <a:t>в детских общественных объединениях и организациях, образовательных </a:t>
            </a:r>
            <a:r>
              <a:rPr lang="ru-RU" b="1" dirty="0" smtClean="0"/>
              <a:t>учреждениях;</a:t>
            </a:r>
            <a:endParaRPr lang="ru-RU" b="1" dirty="0"/>
          </a:p>
          <a:p>
            <a:r>
              <a:rPr lang="ru-RU" dirty="0"/>
              <a:t>- второй этап - региональный – февраль -12 марта 2020 года;</a:t>
            </a:r>
          </a:p>
          <a:p>
            <a:r>
              <a:rPr lang="ru-RU" dirty="0"/>
              <a:t>- третий этап (очный, финальный) – март – июнь 2020 года.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72809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</a:rPr>
              <a:t>О</a:t>
            </a:r>
            <a:r>
              <a:rPr lang="ru-RU" dirty="0" smtClean="0"/>
              <a:t> </a:t>
            </a:r>
            <a:r>
              <a:rPr lang="ru-RU" b="1" dirty="0">
                <a:solidFill>
                  <a:schemeClr val="accent2"/>
                </a:solidFill>
              </a:rPr>
              <a:t>проведении  муниципального этапа </a:t>
            </a:r>
            <a:r>
              <a:rPr lang="ru-RU" b="1" dirty="0" smtClean="0">
                <a:solidFill>
                  <a:schemeClr val="accent2"/>
                </a:solidFill>
              </a:rPr>
              <a:t>фотоконкурса</a:t>
            </a:r>
            <a:br>
              <a:rPr lang="ru-RU" b="1" dirty="0" smtClean="0">
                <a:solidFill>
                  <a:schemeClr val="accent2"/>
                </a:solidFill>
              </a:rPr>
            </a:br>
            <a:r>
              <a:rPr lang="ru-RU" b="1" dirty="0" smtClean="0">
                <a:solidFill>
                  <a:schemeClr val="accent2"/>
                </a:solidFill>
              </a:rPr>
              <a:t> </a:t>
            </a:r>
            <a:r>
              <a:rPr lang="ru-RU" b="1" dirty="0">
                <a:solidFill>
                  <a:schemeClr val="accent2"/>
                </a:solidFill>
              </a:rPr>
              <a:t>«Мир глазами ребенка»</a:t>
            </a:r>
          </a:p>
        </p:txBody>
      </p:sp>
    </p:spTree>
    <p:extLst>
      <p:ext uri="{BB962C8B-B14F-4D97-AF65-F5344CB8AC3E}">
        <p14:creationId xmlns:p14="http://schemas.microsoft.com/office/powerpoint/2010/main" val="27732169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Участники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конкурса.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 smtClean="0"/>
          </a:p>
          <a:p>
            <a:r>
              <a:rPr lang="ru-RU" b="1" dirty="0" smtClean="0"/>
              <a:t>дети </a:t>
            </a:r>
            <a:r>
              <a:rPr lang="ru-RU" b="1" dirty="0"/>
              <a:t>в возрасте </a:t>
            </a:r>
            <a:endParaRPr lang="ru-RU" b="1" dirty="0" smtClean="0"/>
          </a:p>
          <a:p>
            <a:r>
              <a:rPr lang="ru-RU" b="1" dirty="0" smtClean="0"/>
              <a:t>от </a:t>
            </a:r>
            <a:r>
              <a:rPr lang="ru-RU" b="1" dirty="0"/>
              <a:t>10 до 17 лет </a:t>
            </a:r>
            <a:endParaRPr lang="ru-RU" b="1" dirty="0" smtClean="0"/>
          </a:p>
          <a:p>
            <a:r>
              <a:rPr lang="ru-RU" b="1" dirty="0" smtClean="0"/>
              <a:t>по </a:t>
            </a:r>
            <a:r>
              <a:rPr lang="ru-RU" b="1" dirty="0"/>
              <a:t>двум возрастным категориям </a:t>
            </a:r>
            <a:endParaRPr lang="ru-RU" b="1" dirty="0" smtClean="0"/>
          </a:p>
          <a:p>
            <a:r>
              <a:rPr lang="ru-RU" b="1" dirty="0" smtClean="0"/>
              <a:t>(</a:t>
            </a:r>
            <a:r>
              <a:rPr lang="ru-RU" b="1" dirty="0"/>
              <a:t>10-13, 14-17).</a:t>
            </a:r>
          </a:p>
        </p:txBody>
      </p:sp>
    </p:spTree>
    <p:extLst>
      <p:ext uri="{BB962C8B-B14F-4D97-AF65-F5344CB8AC3E}">
        <p14:creationId xmlns:p14="http://schemas.microsoft.com/office/powerpoint/2010/main" val="14993494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Требования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 работам.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/>
              <a:t>Фотография должна отражать самое интересное, запоминающиеся, значимое событие в деятельности детских организаций и объединений. </a:t>
            </a:r>
            <a:endParaRPr lang="ru-RU" b="1" dirty="0" smtClean="0"/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Работы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принимаются по номинациям: 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b="1" dirty="0" smtClean="0"/>
              <a:t>Лицо </a:t>
            </a:r>
            <a:r>
              <a:rPr lang="ru-RU" b="1" dirty="0"/>
              <a:t>организации»; «Мы вместе»; «Объект заботы».</a:t>
            </a:r>
          </a:p>
          <a:p>
            <a:endParaRPr lang="ru-RU" b="1" dirty="0"/>
          </a:p>
          <a:p>
            <a:r>
              <a:rPr lang="ru-RU" b="1" dirty="0"/>
              <a:t>Фотография, отправляемая на конкурс, должна быть в формате </a:t>
            </a:r>
            <a:r>
              <a:rPr lang="ru-RU" b="1" dirty="0" err="1"/>
              <a:t>jpeg</a:t>
            </a:r>
            <a:r>
              <a:rPr lang="ru-RU" b="1" dirty="0"/>
              <a:t>, объём - не меньше 2 МБ. Хорошего качества и разрешения.</a:t>
            </a:r>
          </a:p>
          <a:p>
            <a:endParaRPr lang="ru-RU" b="1" dirty="0"/>
          </a:p>
          <a:p>
            <a:r>
              <a:rPr lang="ru-RU" b="1" dirty="0"/>
              <a:t>Работы, направляемые </a:t>
            </a:r>
            <a:r>
              <a:rPr lang="ru-RU" b="1" dirty="0">
                <a:solidFill>
                  <a:schemeClr val="accent2"/>
                </a:solidFill>
              </a:rPr>
              <a:t>для участия в муниципальном этапе, необходимо прислать до 20 февраля 2020 г.</a:t>
            </a:r>
            <a:r>
              <a:rPr lang="ru-RU" b="1" dirty="0"/>
              <a:t> оператору Конкурса.   Без заявки работы не принимаются.</a:t>
            </a:r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58160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576064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К каждой работе, направляемой для участия в муниципальном этапе, необходимо прикрепить  на её невидимую часть надпись с обязательным указанием названия работы, автора и региона (республика, край, область, автономный округ, район, город, село);</a:t>
            </a:r>
          </a:p>
        </p:txBody>
      </p:sp>
    </p:spTree>
    <p:extLst>
      <p:ext uri="{BB962C8B-B14F-4D97-AF65-F5344CB8AC3E}">
        <p14:creationId xmlns:p14="http://schemas.microsoft.com/office/powerpoint/2010/main" val="16771795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5688632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2"/>
                </a:solidFill>
              </a:rPr>
              <a:t>О </a:t>
            </a:r>
            <a:r>
              <a:rPr lang="ru-RU" sz="4400" b="1" dirty="0">
                <a:solidFill>
                  <a:schemeClr val="accent2"/>
                </a:solidFill>
              </a:rPr>
              <a:t>проведении муниципального этапа конкурса творческих </a:t>
            </a:r>
            <a:r>
              <a:rPr lang="ru-RU" sz="4400" b="1" dirty="0" smtClean="0">
                <a:solidFill>
                  <a:schemeClr val="accent2"/>
                </a:solidFill>
              </a:rPr>
              <a:t>работ</a:t>
            </a:r>
          </a:p>
          <a:p>
            <a:pPr algn="ctr"/>
            <a:endParaRPr lang="ru-RU" sz="4400" b="1" dirty="0">
              <a:solidFill>
                <a:schemeClr val="accent2"/>
              </a:solidFill>
            </a:endParaRPr>
          </a:p>
          <a:p>
            <a:pPr algn="ctr"/>
            <a:r>
              <a:rPr lang="ru-RU" sz="4400" b="1" dirty="0">
                <a:solidFill>
                  <a:schemeClr val="accent2"/>
                </a:solidFill>
              </a:rPr>
              <a:t> «Я и моя организация через 30 лет»</a:t>
            </a:r>
          </a:p>
          <a:p>
            <a:endParaRPr lang="ru-RU" sz="4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6592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	</a:t>
            </a:r>
            <a:r>
              <a:rPr lang="ru-RU" b="1" dirty="0">
                <a:solidFill>
                  <a:schemeClr val="accent4"/>
                </a:solidFill>
              </a:rPr>
              <a:t>Участники.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algn="ctr"/>
            <a:r>
              <a:rPr lang="ru-RU" b="1" dirty="0" smtClean="0"/>
              <a:t>Возраст </a:t>
            </a:r>
            <a:r>
              <a:rPr lang="ru-RU" b="1" dirty="0"/>
              <a:t>участников от 10 до 18 лет в</a:t>
            </a:r>
            <a:r>
              <a:rPr lang="ru-RU" b="1" dirty="0" smtClean="0"/>
              <a:t>озрастные </a:t>
            </a:r>
            <a:r>
              <a:rPr lang="ru-RU" b="1" dirty="0"/>
              <a:t>категории </a:t>
            </a:r>
            <a:endParaRPr lang="ru-RU" b="1" dirty="0" smtClean="0"/>
          </a:p>
          <a:p>
            <a:pPr algn="ctr"/>
            <a:r>
              <a:rPr lang="ru-RU" b="1" dirty="0" smtClean="0"/>
              <a:t>10-13 </a:t>
            </a:r>
            <a:r>
              <a:rPr lang="ru-RU" b="1" dirty="0"/>
              <a:t>лет, </a:t>
            </a:r>
            <a:endParaRPr lang="ru-RU" b="1" dirty="0" smtClean="0"/>
          </a:p>
          <a:p>
            <a:pPr algn="ctr"/>
            <a:r>
              <a:rPr lang="ru-RU" b="1" dirty="0" smtClean="0"/>
              <a:t>14- 16 </a:t>
            </a:r>
            <a:r>
              <a:rPr lang="ru-RU" b="1" dirty="0"/>
              <a:t>лет, </a:t>
            </a:r>
            <a:endParaRPr lang="ru-RU" b="1" dirty="0" smtClean="0"/>
          </a:p>
          <a:p>
            <a:pPr algn="ctr"/>
            <a:r>
              <a:rPr lang="ru-RU" b="1" dirty="0" smtClean="0"/>
              <a:t>17-18 лет.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265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В ходе акции рекомендуется использовать различные формы общественно-значимой деятельности</a:t>
            </a:r>
            <a:r>
              <a:rPr lang="ru-RU" sz="3600" b="1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332037"/>
            <a:ext cx="8229600" cy="3905275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- создание летописи войны по воспоминаниям ветеранов;</a:t>
            </a:r>
          </a:p>
          <a:p>
            <a:r>
              <a:rPr lang="ru-RU" b="1" dirty="0"/>
              <a:t>- посильная помощь участникам военных действий, шефство и поддержка;</a:t>
            </a:r>
          </a:p>
          <a:p>
            <a:r>
              <a:rPr lang="ru-RU" b="1" dirty="0"/>
              <a:t>- посещение ветеранов на дому;</a:t>
            </a:r>
          </a:p>
          <a:p>
            <a:r>
              <a:rPr lang="ru-RU" b="1" dirty="0"/>
              <a:t>- организация концертов и праздников для ветеранов ,  вручение им подарков, сделанных руками детей;</a:t>
            </a:r>
          </a:p>
          <a:p>
            <a:r>
              <a:rPr lang="ru-RU" b="1" dirty="0"/>
              <a:t>- проведение акций «Память» (приведение в порядок силами ДОО  памятников воинам-защитникам: шефство, ремонт, восстановление);</a:t>
            </a:r>
          </a:p>
          <a:p>
            <a:r>
              <a:rPr lang="ru-RU" b="1" dirty="0"/>
              <a:t>- проведение различных творческих конкурсов, посвященных 75-летию Победы (конкурс рисунков, фотоконкурс, чтецов, агитбригад, исполнителей военных песен и т.п.)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79623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/>
                </a:solidFill>
              </a:rPr>
              <a:t>Требования </a:t>
            </a:r>
            <a:r>
              <a:rPr lang="ru-RU" b="1" dirty="0">
                <a:solidFill>
                  <a:schemeClr val="accent4"/>
                </a:solidFill>
              </a:rPr>
              <a:t>к работам.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u="sng" dirty="0"/>
              <a:t>Творческие работы могут быть в форме</a:t>
            </a:r>
            <a:r>
              <a:rPr lang="ru-RU" b="1" u="sng" dirty="0" smtClean="0"/>
              <a:t>:</a:t>
            </a:r>
          </a:p>
          <a:p>
            <a:endParaRPr lang="ru-RU" b="1" u="sng" dirty="0"/>
          </a:p>
          <a:p>
            <a:r>
              <a:rPr lang="ru-RU" b="1" dirty="0"/>
              <a:t>- сочинение-размышление;</a:t>
            </a:r>
          </a:p>
          <a:p>
            <a:r>
              <a:rPr lang="ru-RU" b="1" dirty="0"/>
              <a:t>- социальный проект будущего;</a:t>
            </a:r>
          </a:p>
          <a:p>
            <a:r>
              <a:rPr lang="ru-RU" b="1" dirty="0"/>
              <a:t>- послание в будущее (письмо-обращение к участникам детских организаций 2050 года).</a:t>
            </a:r>
          </a:p>
          <a:p>
            <a:endParaRPr lang="ru-RU" b="1" dirty="0"/>
          </a:p>
          <a:p>
            <a:r>
              <a:rPr lang="ru-RU" b="1" u="sng" dirty="0"/>
              <a:t>Творческие работы присылаются в печатном виде, объёмом не более 4 страниц (формат А-4) и на электронных носителях</a:t>
            </a:r>
            <a:r>
              <a:rPr lang="ru-RU" b="1" dirty="0"/>
              <a:t>.</a:t>
            </a:r>
          </a:p>
          <a:p>
            <a:endParaRPr lang="ru-RU" b="1" dirty="0"/>
          </a:p>
          <a:p>
            <a:r>
              <a:rPr lang="ru-RU" b="1" dirty="0"/>
              <a:t>Работы, направляемые </a:t>
            </a:r>
            <a:r>
              <a:rPr lang="ru-RU" b="1" dirty="0">
                <a:solidFill>
                  <a:schemeClr val="accent2"/>
                </a:solidFill>
              </a:rPr>
              <a:t>для участия в муниципальном этапе, необходимо прислать до 20 февраля 2020 г. </a:t>
            </a:r>
            <a:endParaRPr lang="ru-RU" b="1" dirty="0"/>
          </a:p>
          <a:p>
            <a:r>
              <a:rPr lang="ru-RU" b="1" u="sng" dirty="0" smtClean="0"/>
              <a:t>  </a:t>
            </a:r>
            <a:r>
              <a:rPr lang="ru-RU" b="1" u="sng" dirty="0"/>
              <a:t>Без заявки работы не принимаются</a:t>
            </a:r>
            <a:r>
              <a:rPr lang="ru-RU" b="1" u="sng" dirty="0" smtClean="0"/>
              <a:t>. См. Положение</a:t>
            </a:r>
            <a:endParaRPr lang="ru-RU" b="1" u="sng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159041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90465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КОНКУРС</a:t>
            </a:r>
            <a:br>
              <a:rPr lang="ru-RU" b="1" dirty="0" smtClean="0">
                <a:solidFill>
                  <a:schemeClr val="accent2"/>
                </a:solidFill>
              </a:rPr>
            </a:br>
            <a:r>
              <a:rPr lang="ru-RU" b="1" dirty="0" smtClean="0">
                <a:solidFill>
                  <a:schemeClr val="accent2"/>
                </a:solidFill>
              </a:rPr>
              <a:t> </a:t>
            </a:r>
            <a:r>
              <a:rPr lang="ru-RU" b="1" dirty="0">
                <a:solidFill>
                  <a:schemeClr val="accent2"/>
                </a:solidFill>
              </a:rPr>
              <a:t>ДЛЯ ДЕТЕЙ С ОГРАНИЧЕННЫМИ ВОЗМОЖНОСТЯМИ ЗДОРОВЬЯ </a:t>
            </a:r>
            <a:br>
              <a:rPr lang="ru-RU" b="1" dirty="0">
                <a:solidFill>
                  <a:schemeClr val="accent2"/>
                </a:solidFill>
              </a:rPr>
            </a:br>
            <a:r>
              <a:rPr lang="ru-RU" b="1" dirty="0">
                <a:solidFill>
                  <a:schemeClr val="accent2"/>
                </a:solidFill>
              </a:rPr>
              <a:t>«ДОБРЫЙ ВОЛШЕБНИК»</a:t>
            </a:r>
            <a:br>
              <a:rPr lang="ru-RU" b="1" dirty="0">
                <a:solidFill>
                  <a:schemeClr val="accent2"/>
                </a:solidFill>
              </a:rPr>
            </a:br>
            <a:endParaRPr lang="ru-RU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1136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Участники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конкурса.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принимают участие дети и молодёжь с ограниченными возможностями здоровья в возрасте от 12 до 25 лет, </a:t>
            </a:r>
            <a:endParaRPr lang="ru-RU" b="1" dirty="0" smtClean="0"/>
          </a:p>
          <a:p>
            <a:r>
              <a:rPr lang="ru-RU" b="1" dirty="0" smtClean="0"/>
              <a:t>достигшие </a:t>
            </a:r>
            <a:r>
              <a:rPr lang="ru-RU" b="1" dirty="0"/>
              <a:t>успехов в общественной, творческой, спортивной и других сферах жизнедеятельности. </a:t>
            </a:r>
          </a:p>
        </p:txBody>
      </p:sp>
    </p:spTree>
    <p:extLst>
      <p:ext uri="{BB962C8B-B14F-4D97-AF65-F5344CB8AC3E}">
        <p14:creationId xmlns:p14="http://schemas.microsoft.com/office/powerpoint/2010/main" val="136117970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Организация </a:t>
            </a:r>
            <a:r>
              <a:rPr lang="ru-RU" b="1" dirty="0">
                <a:solidFill>
                  <a:schemeClr val="accent3"/>
                </a:solidFill>
              </a:rPr>
              <a:t>и проведение конкурса.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/>
              <a:t>В каждом  </a:t>
            </a:r>
            <a:r>
              <a:rPr lang="ru-RU" b="1" dirty="0" smtClean="0"/>
              <a:t>школе создается </a:t>
            </a:r>
            <a:r>
              <a:rPr lang="ru-RU" b="1" dirty="0"/>
              <a:t>оргкомитет, который проводит работу по организации и проведению конкурса, анализирует </a:t>
            </a:r>
            <a:r>
              <a:rPr lang="ru-RU" b="1" u="sng" dirty="0"/>
              <a:t>материалы, рассказывающие о детях, присланных в произвольной форме от детских объединений, взрослых, сверстников, коллективов, средств массовой информации.</a:t>
            </a:r>
          </a:p>
          <a:p>
            <a:endParaRPr lang="ru-RU" b="1" dirty="0"/>
          </a:p>
          <a:p>
            <a:r>
              <a:rPr lang="ru-RU" b="1" dirty="0">
                <a:solidFill>
                  <a:schemeClr val="accent2"/>
                </a:solidFill>
              </a:rPr>
              <a:t>Документы (письма, рисунки детей, видеоролики, фотографии и другие материалы) направляются по электронной почте </a:t>
            </a:r>
            <a:r>
              <a:rPr lang="ru-RU" b="1" dirty="0" smtClean="0">
                <a:solidFill>
                  <a:schemeClr val="accent2"/>
                </a:solidFill>
              </a:rPr>
              <a:t>до </a:t>
            </a:r>
            <a:r>
              <a:rPr lang="ru-RU" b="1" dirty="0">
                <a:solidFill>
                  <a:schemeClr val="accent2"/>
                </a:solidFill>
              </a:rPr>
              <a:t>20 февраля 2020 года.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361042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>
            <a:noAutofit/>
          </a:bodyPr>
          <a:lstStyle/>
          <a:p>
            <a:r>
              <a:rPr lang="ru-RU" sz="2800" b="1" dirty="0"/>
              <a:t>К каждой работе, направляемой для участия в муниципальном этапе, необходимо прикрепить на её невидимую часть надпись с обязательным указанием названия работы, автора и региона (республика, край, область, автономный округ, район, город, село);</a:t>
            </a:r>
            <a:br>
              <a:rPr lang="ru-RU" sz="2800" b="1" dirty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Каждая работа, выполненная с использованием компьютерных технологий, направляется для участия в конкретном конкурсе на отдельном электронном носителе;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079623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568863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О </a:t>
            </a:r>
            <a:r>
              <a:rPr lang="ru-RU" b="1" dirty="0">
                <a:solidFill>
                  <a:schemeClr val="accent2"/>
                </a:solidFill>
              </a:rPr>
              <a:t>проведении муниципального  этапа конкурса </a:t>
            </a:r>
            <a:r>
              <a:rPr lang="ru-RU" b="1" dirty="0" smtClean="0">
                <a:solidFill>
                  <a:schemeClr val="accent2"/>
                </a:solidFill>
              </a:rPr>
              <a:t/>
            </a:r>
            <a:br>
              <a:rPr lang="ru-RU" b="1" dirty="0" smtClean="0">
                <a:solidFill>
                  <a:schemeClr val="accent2"/>
                </a:solidFill>
              </a:rPr>
            </a:br>
            <a:r>
              <a:rPr lang="ru-RU" b="1" dirty="0" smtClean="0">
                <a:solidFill>
                  <a:schemeClr val="accent2"/>
                </a:solidFill>
              </a:rPr>
              <a:t>тактильной </a:t>
            </a:r>
            <a:r>
              <a:rPr lang="ru-RU" b="1" dirty="0">
                <a:solidFill>
                  <a:schemeClr val="accent2"/>
                </a:solidFill>
              </a:rPr>
              <a:t>рукодельной книги для детей</a:t>
            </a:r>
            <a:br>
              <a:rPr lang="ru-RU" b="1" dirty="0">
                <a:solidFill>
                  <a:schemeClr val="accent2"/>
                </a:solidFill>
              </a:rPr>
            </a:br>
            <a:r>
              <a:rPr lang="ru-RU" b="1" dirty="0">
                <a:solidFill>
                  <a:schemeClr val="accent2"/>
                </a:solidFill>
              </a:rPr>
              <a:t> «Тепло сердец – тепло ладошек»</a:t>
            </a:r>
            <a:br>
              <a:rPr lang="ru-RU" b="1" dirty="0">
                <a:solidFill>
                  <a:schemeClr val="accent2"/>
                </a:solidFill>
              </a:rPr>
            </a:br>
            <a:endParaRPr lang="ru-RU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27083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/>
          </a:bodyPr>
          <a:lstStyle/>
          <a:p>
            <a:r>
              <a:rPr lang="ru-RU" sz="3600" b="1" dirty="0"/>
              <a:t>Конкурс объявлен с заботой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о </a:t>
            </a:r>
            <a:r>
              <a:rPr lang="ru-RU" sz="3600" b="1" dirty="0"/>
              <a:t>незрячих и слабовидящих детях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дошкольного </a:t>
            </a:r>
            <a:r>
              <a:rPr lang="ru-RU" sz="3600" b="1" dirty="0"/>
              <a:t>и младшего школьного возраста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26838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/>
                </a:solidFill>
              </a:rPr>
              <a:t>номинации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/>
              <a:t>номинация «Мягкая сказка» (художественная тактильная книга);</a:t>
            </a:r>
          </a:p>
          <a:p>
            <a:r>
              <a:rPr lang="ru-RU" b="1" dirty="0"/>
              <a:t>- номинация «Особая книжка для пальчиков» (учебное тактильное пособие);</a:t>
            </a:r>
          </a:p>
          <a:p>
            <a:r>
              <a:rPr lang="ru-RU" b="1" dirty="0"/>
              <a:t>- номинация «Я сам/сама» (учебное тактильное пособие по формированию социально-бытовых навыков: застегивать пуговицы, молнию, умение заплести косу, зашнуровать обувь, различать лицевую часть одежды и изнанку);</a:t>
            </a:r>
          </a:p>
          <a:p>
            <a:r>
              <a:rPr lang="ru-RU" b="1" dirty="0"/>
              <a:t>- номинация – «Мир вокруг нас».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018774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	</a:t>
            </a:r>
            <a:r>
              <a:rPr lang="ru-RU" sz="3600" b="1" dirty="0">
                <a:solidFill>
                  <a:schemeClr val="accent1"/>
                </a:solidFill>
              </a:rPr>
              <a:t>ОСОБЫЕ УСЛОВИЯ КОНКУРСА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Участие в конкурсе может быть и авторским, и </a:t>
            </a:r>
            <a:r>
              <a:rPr lang="ru-RU" b="1" dirty="0" smtClean="0"/>
              <a:t>коллективным.</a:t>
            </a:r>
          </a:p>
          <a:p>
            <a:r>
              <a:rPr lang="ru-RU" b="1" dirty="0"/>
              <a:t>Тактильная рукодельная книга не должна превышать 8 страниц, включая обложку. Формат страниц книги – 20х30 см (А4</a:t>
            </a:r>
            <a:r>
              <a:rPr lang="ru-RU" b="1" dirty="0" smtClean="0"/>
              <a:t>).</a:t>
            </a:r>
          </a:p>
          <a:p>
            <a:r>
              <a:rPr lang="ru-RU" b="1" dirty="0"/>
              <a:t>Последний срок поступления изготовленных работ </a:t>
            </a:r>
            <a:r>
              <a:rPr lang="ru-RU" b="1" dirty="0" smtClean="0"/>
              <a:t>до </a:t>
            </a:r>
            <a:r>
              <a:rPr lang="ru-RU" b="1" dirty="0"/>
              <a:t>20 февраля 2020 года.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34048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ru-RU" sz="4000" b="1" dirty="0"/>
              <a:t>Каждая номинация предполагает три возрастных категории: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для </a:t>
            </a:r>
            <a:r>
              <a:rPr lang="ru-RU" sz="4000" b="1" dirty="0"/>
              <a:t>самых маленьких (до 3-х лет); для дошкольников (до 7 лет) и младших школьников (до 9 лет). </a:t>
            </a:r>
            <a:r>
              <a:rPr lang="ru-RU" sz="4000" b="1" dirty="0">
                <a:solidFill>
                  <a:schemeClr val="accent2"/>
                </a:solidFill>
              </a:rPr>
              <a:t>Для создания тактильных рукодельных книг приветствуются любые темы</a:t>
            </a:r>
            <a:r>
              <a:rPr lang="ru-RU" b="1" dirty="0">
                <a:solidFill>
                  <a:schemeClr val="accent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9091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Информация предоставляется в виде письменных отчетов в произвольной форме с приложением фото- и </a:t>
            </a:r>
            <a:r>
              <a:rPr lang="ru-RU" sz="3200" b="1" dirty="0" smtClean="0">
                <a:solidFill>
                  <a:schemeClr val="tx2"/>
                </a:solidFill>
              </a:rPr>
              <a:t>видеоматериалов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(</a:t>
            </a:r>
            <a:r>
              <a:rPr lang="ru-RU" b="1" dirty="0"/>
              <a:t>на электронных носителях) в течение всего периода проведения акции (октябрь 2019 –май 2020 г.). Ход акции предполагается регулярно освещать в печатных средствах массовой информации, где будут опубликованы материалы из регионов. Все участники акции получат диплом «За активное участие в акции «Дорогами Победы!»</a:t>
            </a:r>
          </a:p>
        </p:txBody>
      </p:sp>
    </p:spTree>
    <p:extLst>
      <p:ext uri="{BB962C8B-B14F-4D97-AF65-F5344CB8AC3E}">
        <p14:creationId xmlns:p14="http://schemas.microsoft.com/office/powerpoint/2010/main" val="153939297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ru-RU" b="1" dirty="0"/>
              <a:t>Работы, направляемые для участия в муниципальном этапе, необходимо прислать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accent2"/>
                </a:solidFill>
              </a:rPr>
              <a:t>до </a:t>
            </a:r>
            <a:r>
              <a:rPr lang="ru-RU" b="1" dirty="0">
                <a:solidFill>
                  <a:schemeClr val="accent2"/>
                </a:solidFill>
              </a:rPr>
              <a:t>20 февраля 2020 г</a:t>
            </a:r>
            <a:r>
              <a:rPr lang="ru-RU" b="1" dirty="0" smtClean="0">
                <a:solidFill>
                  <a:schemeClr val="accent2"/>
                </a:solidFill>
              </a:rPr>
              <a:t>.</a:t>
            </a:r>
            <a:br>
              <a:rPr lang="ru-RU" b="1" dirty="0" smtClean="0">
                <a:solidFill>
                  <a:schemeClr val="accent2"/>
                </a:solidFill>
              </a:rPr>
            </a:br>
            <a:r>
              <a:rPr lang="ru-RU" b="1" dirty="0" smtClean="0"/>
              <a:t>   </a:t>
            </a:r>
            <a:r>
              <a:rPr lang="ru-RU" b="1" dirty="0"/>
              <a:t>Без заявки работы не принимаются</a:t>
            </a:r>
            <a:r>
              <a:rPr lang="ru-RU" b="1" dirty="0" smtClean="0"/>
              <a:t>. ( См. положение)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2879588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О </a:t>
            </a:r>
            <a:r>
              <a:rPr lang="ru-RU" b="1" dirty="0">
                <a:solidFill>
                  <a:schemeClr val="accent2"/>
                </a:solidFill>
              </a:rPr>
              <a:t>проведении  авторских мастер-классов активистов и руководителей детских общественных организаций</a:t>
            </a:r>
          </a:p>
        </p:txBody>
      </p:sp>
    </p:spTree>
    <p:extLst>
      <p:ext uri="{BB962C8B-B14F-4D97-AF65-F5344CB8AC3E}">
        <p14:creationId xmlns:p14="http://schemas.microsoft.com/office/powerpoint/2010/main" val="81620208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chemeClr val="tx2"/>
                </a:solidFill>
              </a:rPr>
              <a:t>Конкурс проходит по трём номинациям: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/>
              <a:t>обучающиеся образовательных организаций в возрасте от 10 до 13 лет включительно;</a:t>
            </a:r>
          </a:p>
          <a:p>
            <a:r>
              <a:rPr lang="ru-RU" b="1" dirty="0"/>
              <a:t>- активисты детских/молодёжных общественных организаций в возрасте </a:t>
            </a:r>
            <a:endParaRPr lang="ru-RU" b="1" dirty="0" smtClean="0"/>
          </a:p>
          <a:p>
            <a:r>
              <a:rPr lang="ru-RU" b="1" dirty="0" smtClean="0"/>
              <a:t>от </a:t>
            </a:r>
            <a:r>
              <a:rPr lang="ru-RU" b="1" dirty="0"/>
              <a:t>14 до 17 лет включительно;</a:t>
            </a:r>
          </a:p>
          <a:p>
            <a:r>
              <a:rPr lang="ru-RU" b="1" dirty="0"/>
              <a:t>- руководители детских общественных организаций, педагоги образовательных организаций </a:t>
            </a:r>
            <a:r>
              <a:rPr lang="ru-RU" b="1" dirty="0" smtClean="0"/>
              <a:t>, </a:t>
            </a:r>
            <a:r>
              <a:rPr lang="ru-RU" b="1" dirty="0"/>
              <a:t>а также специалисты в области воспитания в возрасте от 18 лет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066546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УСЛОВИЯ </a:t>
            </a:r>
            <a:r>
              <a:rPr lang="ru-RU" sz="3600" b="1" dirty="0">
                <a:solidFill>
                  <a:schemeClr val="tx2"/>
                </a:solidFill>
              </a:rPr>
              <a:t>УЧАСТИЯ В КОНКУРСЕ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/>
          </a:bodyPr>
          <a:lstStyle/>
          <a:p>
            <a:pPr algn="ctr"/>
            <a:endParaRPr lang="ru-RU" sz="4000" b="1" dirty="0" smtClean="0"/>
          </a:p>
          <a:p>
            <a:pPr algn="ctr"/>
            <a:r>
              <a:rPr lang="ru-RU" sz="3600" b="1" dirty="0" smtClean="0"/>
              <a:t>Для </a:t>
            </a:r>
            <a:r>
              <a:rPr lang="ru-RU" sz="3600" b="1" dirty="0"/>
              <a:t>участия в Конкурсе участникам необходимо разработать авторский мастер-класс и направить </a:t>
            </a:r>
            <a:r>
              <a:rPr lang="ru-RU" sz="3600" b="1" dirty="0" smtClean="0"/>
              <a:t>пакет </a:t>
            </a:r>
            <a:r>
              <a:rPr lang="ru-RU" sz="3600" b="1" dirty="0"/>
              <a:t>документов </a:t>
            </a:r>
            <a:endParaRPr lang="ru-RU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219627087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каждой номинации рекомендуется следующие направления мастер-классов: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5"/>
            <a:ext cx="8229600" cy="5472608"/>
          </a:xfrm>
        </p:spPr>
        <p:txBody>
          <a:bodyPr>
            <a:noAutofit/>
          </a:bodyPr>
          <a:lstStyle/>
          <a:p>
            <a:r>
              <a:rPr lang="ru-RU" sz="1800" b="1" u="sng" dirty="0"/>
              <a:t>Для номинации «Обучающиеся образовательных организаций в возрасте от 10 до 13 лет включительно»:</a:t>
            </a:r>
          </a:p>
          <a:p>
            <a:r>
              <a:rPr lang="ru-RU" sz="1800" b="1" dirty="0"/>
              <a:t>- развитие социально-бытовых навыков (например, полезные советы по уборке дома, оригинальное приготовление еды, формирование навыков и умений по креативному решению социально-бытовых вопросов и т.д.);</a:t>
            </a:r>
          </a:p>
          <a:p>
            <a:r>
              <a:rPr lang="ru-RU" sz="1800" b="1" dirty="0"/>
              <a:t>- формирование различных прикладных умений (например, поиск нового применения старым вещам, формирование навыков и умений по использованию различных инструментов и т.д.).</a:t>
            </a:r>
          </a:p>
          <a:p>
            <a:r>
              <a:rPr lang="ru-RU" sz="1800" b="1" u="sng" dirty="0" smtClean="0"/>
              <a:t>Для </a:t>
            </a:r>
            <a:r>
              <a:rPr lang="ru-RU" sz="1800" b="1" u="sng" dirty="0"/>
              <a:t>номинаций «Активисты детских/молодежных общественных организаций в возрасте от 14 до 17 лет включительно» и «Руководители </a:t>
            </a:r>
            <a:r>
              <a:rPr lang="ru-RU" sz="1800" b="1" u="sng" dirty="0" smtClean="0"/>
              <a:t>ДОО, педагоги , </a:t>
            </a:r>
            <a:r>
              <a:rPr lang="ru-RU" sz="1800" b="1" u="sng" dirty="0"/>
              <a:t>а также специалисты в области воспитания в возрасте от 18 лет»:</a:t>
            </a:r>
          </a:p>
          <a:p>
            <a:r>
              <a:rPr lang="ru-RU" sz="1800" b="1" dirty="0"/>
              <a:t>- социально-значимая </a:t>
            </a:r>
            <a:r>
              <a:rPr lang="ru-RU" sz="1800" b="1" dirty="0" smtClean="0"/>
              <a:t>деятельность ДОО (например</a:t>
            </a:r>
            <a:r>
              <a:rPr lang="ru-RU" sz="1800" b="1" dirty="0"/>
              <a:t>, технологии организации мероприятий, организация школьного СМИ, социальное проектирование и т.д.);</a:t>
            </a:r>
          </a:p>
          <a:p>
            <a:r>
              <a:rPr lang="ru-RU" sz="1800" b="1" dirty="0"/>
              <a:t>- развитие личных навыков и </a:t>
            </a:r>
            <a:r>
              <a:rPr lang="ru-RU" sz="1800" b="1" dirty="0" err="1"/>
              <a:t>soft-skills</a:t>
            </a:r>
            <a:r>
              <a:rPr lang="ru-RU" sz="1800" b="1" dirty="0"/>
              <a:t> компетенций для успешной деятельности в рамках работы  </a:t>
            </a:r>
            <a:r>
              <a:rPr lang="ru-RU" sz="1800" b="1" dirty="0" smtClean="0"/>
              <a:t>ДОО (например</a:t>
            </a:r>
            <a:r>
              <a:rPr lang="ru-RU" sz="1800" b="1" dirty="0"/>
              <a:t>, базовые коммуникативные навыки, навыки </a:t>
            </a:r>
            <a:r>
              <a:rPr lang="ru-RU" sz="1800" b="1" dirty="0" err="1"/>
              <a:t>self</a:t>
            </a:r>
            <a:r>
              <a:rPr lang="ru-RU" sz="1800" b="1" dirty="0"/>
              <a:t>-менеджмента, навыки эффективного мышления, управленческие навыки и т.д.).</a:t>
            </a:r>
          </a:p>
          <a:p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278583970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Конкурс осуществляется в три этапа: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Autofit/>
          </a:bodyPr>
          <a:lstStyle/>
          <a:p>
            <a:endParaRPr lang="ru-RU" sz="2000" b="1" dirty="0" smtClean="0"/>
          </a:p>
          <a:p>
            <a:r>
              <a:rPr lang="ru-RU" b="1" dirty="0" smtClean="0"/>
              <a:t>Для </a:t>
            </a:r>
            <a:r>
              <a:rPr lang="ru-RU" b="1" dirty="0"/>
              <a:t>участия в муниципальном этапе Конкурса участники до 15 января 2020 года предоставляют на почту </a:t>
            </a:r>
            <a:r>
              <a:rPr lang="ru-RU" b="1" dirty="0" smtClean="0"/>
              <a:t>документы</a:t>
            </a:r>
          </a:p>
          <a:p>
            <a:endParaRPr lang="ru-RU" b="1" dirty="0"/>
          </a:p>
          <a:p>
            <a:r>
              <a:rPr lang="ru-RU" b="1" dirty="0" err="1" smtClean="0"/>
              <a:t>См.Положение</a:t>
            </a:r>
            <a:endParaRPr lang="ru-RU" b="1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4997697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2"/>
                </a:solidFill>
              </a:rPr>
              <a:t>о проведении муниципального этапа  конкурса юных вокалистов</a:t>
            </a:r>
            <a:br>
              <a:rPr lang="ru-RU" sz="3600" b="1" dirty="0">
                <a:solidFill>
                  <a:schemeClr val="accent2"/>
                </a:solidFill>
              </a:rPr>
            </a:br>
            <a:r>
              <a:rPr lang="ru-RU" sz="3600" b="1" dirty="0">
                <a:solidFill>
                  <a:schemeClr val="accent2"/>
                </a:solidFill>
              </a:rPr>
              <a:t> «Детские песни о главном»</a:t>
            </a:r>
            <a:br>
              <a:rPr lang="ru-RU" sz="3600" b="1" dirty="0">
                <a:solidFill>
                  <a:schemeClr val="accent2"/>
                </a:solidFill>
              </a:rPr>
            </a:br>
            <a:endParaRPr lang="ru-RU" sz="3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1581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Этапы </a:t>
            </a:r>
            <a:endParaRPr lang="ru-RU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- заочный (ноябрь 2019 года – 1 февраля 2020 года</a:t>
            </a:r>
            <a:r>
              <a:rPr lang="ru-RU" b="1" dirty="0" smtClean="0"/>
              <a:t>)</a:t>
            </a:r>
          </a:p>
          <a:p>
            <a:r>
              <a:rPr lang="ru-RU" b="1" dirty="0" smtClean="0"/>
              <a:t> </a:t>
            </a:r>
            <a:r>
              <a:rPr lang="ru-RU" b="1" dirty="0"/>
              <a:t>- участники конкурса выбирают песню с учётом возраста исполнителя</a:t>
            </a:r>
            <a:r>
              <a:rPr lang="ru-RU" b="1" dirty="0" smtClean="0"/>
              <a:t>,</a:t>
            </a:r>
          </a:p>
          <a:p>
            <a:r>
              <a:rPr lang="ru-RU" b="1" dirty="0" smtClean="0"/>
              <a:t> </a:t>
            </a:r>
            <a:r>
              <a:rPr lang="ru-RU" b="1" dirty="0"/>
              <a:t>записывают видеоролик, фонограмму («плюс») своей песни и </a:t>
            </a:r>
            <a:endParaRPr lang="ru-RU" b="1" dirty="0" smtClean="0"/>
          </a:p>
          <a:p>
            <a:r>
              <a:rPr lang="ru-RU" b="1" dirty="0" smtClean="0"/>
              <a:t>высылают </a:t>
            </a:r>
            <a:r>
              <a:rPr lang="ru-RU" b="1" dirty="0"/>
              <a:t>вместе с заявкой на конкурс, фотографией и согласием на обработку данных, использование фото и видеоматериалов юного солиста (прилагаются);</a:t>
            </a:r>
          </a:p>
          <a:p>
            <a:r>
              <a:rPr lang="ru-RU" b="1" dirty="0" smtClean="0"/>
              <a:t>- </a:t>
            </a:r>
            <a:r>
              <a:rPr lang="ru-RU" b="1" dirty="0"/>
              <a:t>отборочный (февраль - март 2020 года) </a:t>
            </a:r>
          </a:p>
          <a:p>
            <a:r>
              <a:rPr lang="ru-RU" b="1" dirty="0" smtClean="0"/>
              <a:t>- </a:t>
            </a:r>
            <a:r>
              <a:rPr lang="ru-RU" b="1" dirty="0"/>
              <a:t>подведение итогов (апрель - июнь 2020 года) - </a:t>
            </a:r>
            <a:r>
              <a:rPr lang="ru-RU" b="1" dirty="0" smtClean="0"/>
              <a:t>первых </a:t>
            </a:r>
            <a:r>
              <a:rPr lang="ru-RU" b="1" dirty="0"/>
              <a:t>мест на сайте СПО-ФДО;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730874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Участники Конкурса: солисты, дуэты, ансамбли по возрастным группам: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- </a:t>
            </a:r>
            <a:r>
              <a:rPr lang="ru-RU" b="1" dirty="0"/>
              <a:t>первая группа – «детская» (до 9 лет);</a:t>
            </a:r>
          </a:p>
          <a:p>
            <a:r>
              <a:rPr lang="ru-RU" b="1" dirty="0"/>
              <a:t>- вторая группа – «младшая» (до 12 лет);</a:t>
            </a:r>
          </a:p>
          <a:p>
            <a:r>
              <a:rPr lang="ru-RU" b="1" dirty="0" smtClean="0"/>
              <a:t>- </a:t>
            </a:r>
            <a:r>
              <a:rPr lang="ru-RU" b="1" dirty="0"/>
              <a:t>третья группа – «средняя» (до 14 лет);</a:t>
            </a:r>
          </a:p>
          <a:p>
            <a:r>
              <a:rPr lang="ru-RU" b="1" dirty="0"/>
              <a:t>- четвертая группа – «старшая» – до 17-18 лет (учащиеся школ);</a:t>
            </a:r>
          </a:p>
          <a:p>
            <a:r>
              <a:rPr lang="ru-RU" b="1" dirty="0" smtClean="0"/>
              <a:t>- </a:t>
            </a:r>
            <a:r>
              <a:rPr lang="ru-RU" b="1" dirty="0"/>
              <a:t>пятая группа – «студенческая песня» - от 18 до 22 лет (студенты колледжей, вузов).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054698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	</a:t>
            </a:r>
            <a:r>
              <a:rPr lang="ru-RU" sz="4000" b="1" dirty="0">
                <a:solidFill>
                  <a:schemeClr val="tx2"/>
                </a:solidFill>
              </a:rPr>
              <a:t>Конкурс проводится по номинациям: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академическое </a:t>
            </a:r>
            <a:r>
              <a:rPr lang="ru-RU" b="1" dirty="0"/>
              <a:t>пение; </a:t>
            </a:r>
          </a:p>
          <a:p>
            <a:pPr algn="ctr"/>
            <a:r>
              <a:rPr lang="ru-RU" b="1" dirty="0"/>
              <a:t>- народное пение; </a:t>
            </a:r>
          </a:p>
          <a:p>
            <a:pPr algn="ctr"/>
            <a:r>
              <a:rPr lang="ru-RU" b="1" dirty="0"/>
              <a:t>- эстрадное пение; </a:t>
            </a:r>
          </a:p>
          <a:p>
            <a:pPr algn="ctr"/>
            <a:r>
              <a:rPr lang="ru-RU" b="1" dirty="0"/>
              <a:t>- джазовое пение.</a:t>
            </a: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43483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. </a:t>
            </a:r>
            <a:r>
              <a:rPr lang="ru-RU" b="1" dirty="0">
                <a:solidFill>
                  <a:schemeClr val="tx2"/>
                </a:solidFill>
              </a:rPr>
              <a:t>Общие требования к работам</a:t>
            </a:r>
            <a:r>
              <a:rPr lang="ru-RU" dirty="0"/>
              <a:t>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Работы, направляемые для участия в муниципальном этапе, необходимо прислать </a:t>
            </a:r>
            <a:endParaRPr lang="ru-RU" sz="4000" b="1" dirty="0" smtClean="0"/>
          </a:p>
          <a:p>
            <a:pPr algn="ctr"/>
            <a:r>
              <a:rPr lang="ru-RU" sz="4000" b="1" u="sng" dirty="0" smtClean="0">
                <a:solidFill>
                  <a:schemeClr val="accent2"/>
                </a:solidFill>
              </a:rPr>
              <a:t>до </a:t>
            </a:r>
            <a:r>
              <a:rPr lang="ru-RU" sz="4000" b="1" u="sng" dirty="0">
                <a:solidFill>
                  <a:schemeClr val="accent2"/>
                </a:solidFill>
              </a:rPr>
              <a:t>20 февраля 2020 г. </a:t>
            </a:r>
            <a:endParaRPr lang="ru-RU" sz="4000" b="1" u="sng" dirty="0" smtClean="0">
              <a:solidFill>
                <a:schemeClr val="accent2"/>
              </a:solidFill>
            </a:endParaRPr>
          </a:p>
          <a:p>
            <a:r>
              <a:rPr lang="ru-RU" sz="4000" b="1" dirty="0" smtClean="0"/>
              <a:t>Без </a:t>
            </a:r>
            <a:r>
              <a:rPr lang="ru-RU" sz="4000" b="1" dirty="0"/>
              <a:t>заявки работы не принимаются</a:t>
            </a:r>
            <a:r>
              <a:rPr lang="ru-RU" sz="4000" b="1" dirty="0" smtClean="0"/>
              <a:t>. ( прилагается) 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90232794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524259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</a:rPr>
              <a:t>О </a:t>
            </a:r>
            <a:r>
              <a:rPr lang="ru-RU" sz="3600" b="1" dirty="0">
                <a:solidFill>
                  <a:schemeClr val="accent2"/>
                </a:solidFill>
              </a:rPr>
              <a:t>проведении муниципального  конкурса изобразительного искусства и </a:t>
            </a:r>
            <a:br>
              <a:rPr lang="ru-RU" sz="3600" b="1" dirty="0">
                <a:solidFill>
                  <a:schemeClr val="accent2"/>
                </a:solidFill>
              </a:rPr>
            </a:br>
            <a:r>
              <a:rPr lang="ru-RU" sz="3600" b="1" dirty="0">
                <a:solidFill>
                  <a:schemeClr val="accent2"/>
                </a:solidFill>
              </a:rPr>
              <a:t>художественно-прикладного творчества </a:t>
            </a:r>
            <a:r>
              <a:rPr lang="ru-RU" sz="3600" b="1" dirty="0" smtClean="0">
                <a:solidFill>
                  <a:schemeClr val="accent2"/>
                </a:solidFill>
              </a:rPr>
              <a:t/>
            </a:r>
            <a:br>
              <a:rPr lang="ru-RU" sz="3600" b="1" dirty="0" smtClean="0">
                <a:solidFill>
                  <a:schemeClr val="accent2"/>
                </a:solidFill>
              </a:rPr>
            </a:br>
            <a:r>
              <a:rPr lang="ru-RU" sz="3600" b="1" dirty="0" smtClean="0">
                <a:solidFill>
                  <a:schemeClr val="accent2"/>
                </a:solidFill>
              </a:rPr>
              <a:t>«</a:t>
            </a:r>
            <a:r>
              <a:rPr lang="ru-RU" sz="3600" b="1" dirty="0">
                <a:solidFill>
                  <a:schemeClr val="accent2"/>
                </a:solidFill>
              </a:rPr>
              <a:t>Юные чудотворцы»</a:t>
            </a:r>
            <a:br>
              <a:rPr lang="ru-RU" sz="3600" b="1" dirty="0">
                <a:solidFill>
                  <a:schemeClr val="accent2"/>
                </a:solidFill>
              </a:rPr>
            </a:br>
            <a:endParaRPr lang="ru-RU" sz="3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55953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	</a:t>
            </a:r>
            <a:r>
              <a:rPr lang="ru-RU" sz="3600" b="1" dirty="0">
                <a:solidFill>
                  <a:schemeClr val="tx2"/>
                </a:solidFill>
              </a:rPr>
              <a:t>Темы (номинации) конкурса: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«</a:t>
            </a:r>
            <a:r>
              <a:rPr lang="ru-RU" b="1" dirty="0"/>
              <a:t>Мы сохраним и не забудем»;</a:t>
            </a:r>
          </a:p>
          <a:p>
            <a:pPr algn="ctr"/>
            <a:r>
              <a:rPr lang="ru-RU" b="1" dirty="0"/>
              <a:t>- «Все краски детства»;</a:t>
            </a:r>
          </a:p>
          <a:p>
            <a:pPr algn="ctr"/>
            <a:r>
              <a:rPr lang="ru-RU" b="1" dirty="0"/>
              <a:t>- «Добрых рук мастерство»;</a:t>
            </a:r>
          </a:p>
          <a:p>
            <a:pPr algn="ctr"/>
            <a:r>
              <a:rPr lang="ru-RU" b="1" dirty="0"/>
              <a:t>- «Подарок своими руками».</a:t>
            </a:r>
          </a:p>
          <a:p>
            <a:pPr algn="ctr"/>
            <a:r>
              <a:rPr lang="ru-RU" b="1" dirty="0"/>
              <a:t>- «Яркая палитра»</a:t>
            </a: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6601825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Участники </a:t>
            </a:r>
            <a:r>
              <a:rPr lang="ru-RU" sz="3200" b="1" dirty="0">
                <a:solidFill>
                  <a:schemeClr val="tx2"/>
                </a:solidFill>
              </a:rPr>
              <a:t>конкурса.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endParaRPr lang="ru-RU" sz="2800" b="1" dirty="0" smtClean="0"/>
          </a:p>
          <a:p>
            <a:pPr algn="ctr"/>
            <a:r>
              <a:rPr lang="ru-RU" sz="2800" b="1" dirty="0" smtClean="0"/>
              <a:t>дети </a:t>
            </a:r>
            <a:r>
              <a:rPr lang="ru-RU" sz="2800" b="1" dirty="0"/>
              <a:t>и молодёжь в возрасте от 8 до 25 лет, детские общественные объединения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о </a:t>
            </a:r>
            <a:r>
              <a:rPr lang="ru-RU" sz="2800" b="1" dirty="0"/>
              <a:t>пяти возрастным категориям: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8-10,</a:t>
            </a:r>
          </a:p>
          <a:p>
            <a:pPr algn="ctr"/>
            <a:r>
              <a:rPr lang="ru-RU" sz="2800" b="1" dirty="0" smtClean="0"/>
              <a:t> </a:t>
            </a:r>
            <a:r>
              <a:rPr lang="ru-RU" sz="2800" b="1" dirty="0"/>
              <a:t>11-13,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14-16,</a:t>
            </a:r>
          </a:p>
          <a:p>
            <a:pPr algn="ctr"/>
            <a:r>
              <a:rPr lang="ru-RU" sz="2800" b="1" dirty="0" smtClean="0"/>
              <a:t> </a:t>
            </a:r>
            <a:r>
              <a:rPr lang="ru-RU" sz="2800" b="1" dirty="0"/>
              <a:t>17-19</a:t>
            </a:r>
            <a:r>
              <a:rPr lang="ru-RU" sz="2800" b="1" dirty="0" smtClean="0"/>
              <a:t>,</a:t>
            </a:r>
          </a:p>
          <a:p>
            <a:pPr algn="ctr"/>
            <a:r>
              <a:rPr lang="ru-RU" sz="2800" b="1" dirty="0" smtClean="0"/>
              <a:t> </a:t>
            </a:r>
            <a:r>
              <a:rPr lang="ru-RU" sz="2800" b="1" dirty="0"/>
              <a:t>20-25 лет.</a:t>
            </a:r>
          </a:p>
        </p:txBody>
      </p:sp>
    </p:spTree>
    <p:extLst>
      <p:ext uri="{BB962C8B-B14F-4D97-AF65-F5344CB8AC3E}">
        <p14:creationId xmlns:p14="http://schemas.microsoft.com/office/powerpoint/2010/main" val="274001991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	</a:t>
            </a:r>
            <a:r>
              <a:rPr lang="ru-RU" sz="3600" b="1" dirty="0">
                <a:solidFill>
                  <a:schemeClr val="tx2"/>
                </a:solidFill>
              </a:rPr>
              <a:t>Сроки проведения конкурса.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первый этап (школьный)  </a:t>
            </a:r>
            <a:r>
              <a:rPr lang="ru-RU" b="1" dirty="0" smtClean="0"/>
              <a:t>до  </a:t>
            </a:r>
            <a:r>
              <a:rPr lang="ru-RU" b="1" dirty="0"/>
              <a:t>10 февраля 2020 </a:t>
            </a:r>
            <a:endParaRPr lang="ru-RU" b="1" dirty="0" smtClean="0"/>
          </a:p>
          <a:p>
            <a:r>
              <a:rPr lang="ru-RU" b="1" dirty="0" smtClean="0"/>
              <a:t>Работы </a:t>
            </a:r>
            <a:r>
              <a:rPr lang="ru-RU" b="1" dirty="0"/>
              <a:t>победителей  (1,2,3 места) в каждой номинации и возрастной группе принимают участие в муниципальном этапе.</a:t>
            </a:r>
          </a:p>
          <a:p>
            <a:endParaRPr lang="ru-RU" b="1" dirty="0"/>
          </a:p>
          <a:p>
            <a:r>
              <a:rPr lang="ru-RU" b="1" dirty="0"/>
              <a:t>- второй этап (муниципальный) 10-20 февраля 2020 года </a:t>
            </a:r>
          </a:p>
          <a:p>
            <a:endParaRPr lang="ru-RU" b="1" dirty="0"/>
          </a:p>
          <a:p>
            <a:r>
              <a:rPr lang="ru-RU" b="1" dirty="0"/>
              <a:t>- третий этап - региональный – март 2020 года;</a:t>
            </a:r>
          </a:p>
          <a:p>
            <a:endParaRPr lang="ru-RU" b="1" dirty="0"/>
          </a:p>
          <a:p>
            <a:r>
              <a:rPr lang="ru-RU" b="1" dirty="0"/>
              <a:t>- четвертый этап (очный, финальный) – апрель – июнь 2020 года.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300184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610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Требования </a:t>
            </a:r>
            <a:r>
              <a:rPr lang="ru-RU" sz="3200" b="1" dirty="0">
                <a:solidFill>
                  <a:schemeClr val="tx2"/>
                </a:solidFill>
              </a:rPr>
              <a:t>к работам.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/>
              <a:t>На конкурс принимаются работы, выполненные в различных видах и техниках декоративно-прикладного и изобразительного творчества (рисунки, плакаты, аппликации, плоскостная игрушка, мягкая игрушка, панно, батик, </a:t>
            </a:r>
            <a:r>
              <a:rPr lang="ru-RU" b="1" dirty="0" err="1"/>
              <a:t>бисероплетение</a:t>
            </a:r>
            <a:r>
              <a:rPr lang="ru-RU" b="1" dirty="0"/>
              <a:t>, соломка, лоскутная техника, работы из природных материалов и другие). </a:t>
            </a:r>
            <a:endParaRPr lang="ru-RU" b="1" dirty="0" smtClean="0"/>
          </a:p>
          <a:p>
            <a:r>
              <a:rPr lang="ru-RU" b="1" dirty="0" smtClean="0"/>
              <a:t>Работы </a:t>
            </a:r>
            <a:r>
              <a:rPr lang="ru-RU" b="1" dirty="0"/>
              <a:t>должны быть выполнены аккуратно, эстетично оформлены, иметь необходимый крепеж. Объемные композиции должны быть собраны, закреплены и готовы к экспозиции.</a:t>
            </a:r>
          </a:p>
        </p:txBody>
      </p:sp>
    </p:spTree>
    <p:extLst>
      <p:ext uri="{BB962C8B-B14F-4D97-AF65-F5344CB8AC3E}">
        <p14:creationId xmlns:p14="http://schemas.microsoft.com/office/powerpoint/2010/main" val="428100342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ru-RU" sz="3600" b="1" dirty="0"/>
              <a:t>К работам, направляемые для участия в муниципальном этапе, необходимо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(</a:t>
            </a:r>
            <a:r>
              <a:rPr lang="ru-RU" sz="3600" b="1" dirty="0"/>
              <a:t>до 10 февраля 2020 г.):</a:t>
            </a:r>
            <a:br>
              <a:rPr lang="ru-RU" sz="3600" b="1" dirty="0"/>
            </a:br>
            <a:r>
              <a:rPr lang="ru-RU" sz="3600" b="1" dirty="0"/>
              <a:t>1.	протоколы жюри (+ в эл. варианте)</a:t>
            </a:r>
            <a:br>
              <a:rPr lang="ru-RU" sz="3600" b="1" dirty="0"/>
            </a:br>
            <a:r>
              <a:rPr lang="ru-RU" sz="3600" b="1" dirty="0"/>
              <a:t>2.	заявка (+ в эл. варианте)</a:t>
            </a:r>
            <a:br>
              <a:rPr lang="ru-RU" sz="3600" b="1" dirty="0"/>
            </a:b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052917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К каждой работе, направляемой для участия в </a:t>
            </a:r>
            <a:r>
              <a:rPr lang="ru-RU" sz="3600" b="1" dirty="0" smtClean="0">
                <a:solidFill>
                  <a:schemeClr val="tx2"/>
                </a:solidFill>
              </a:rPr>
              <a:t>муниципальном этапе</a:t>
            </a: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332037"/>
            <a:ext cx="8229600" cy="3329211"/>
          </a:xfrm>
        </p:spPr>
        <p:txBody>
          <a:bodyPr/>
          <a:lstStyle/>
          <a:p>
            <a:r>
              <a:rPr lang="ru-RU" b="1" dirty="0"/>
              <a:t>необходимо прикрепить на её невидимую часть надпись с обязательным указанием названия работы, автора и региона (республика, край, область, автономный округ, район, город, село);</a:t>
            </a:r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266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2016224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Каждая работа, выполненная с использованием компьютерных </a:t>
            </a:r>
            <a:r>
              <a:rPr lang="ru-RU" b="1" dirty="0" smtClean="0">
                <a:solidFill>
                  <a:schemeClr val="tx2"/>
                </a:solidFill>
              </a:rPr>
              <a:t>технологий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>
            <a:normAutofit/>
          </a:bodyPr>
          <a:lstStyle/>
          <a:p>
            <a:pPr algn="ctr"/>
            <a:endParaRPr lang="ru-RU" sz="4000" b="1" dirty="0" smtClean="0"/>
          </a:p>
          <a:p>
            <a:pPr algn="ctr"/>
            <a:r>
              <a:rPr lang="ru-RU" sz="4000" b="1" dirty="0" smtClean="0"/>
              <a:t>направляется на </a:t>
            </a:r>
            <a:r>
              <a:rPr lang="ru-RU" sz="4000" b="1" dirty="0"/>
              <a:t>отдельном электронном </a:t>
            </a:r>
            <a:r>
              <a:rPr lang="ru-RU" sz="4000" b="1" dirty="0" err="1" smtClean="0"/>
              <a:t>ноителе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135307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О проведении </a:t>
            </a:r>
            <a:br>
              <a:rPr lang="ru-RU" b="1" dirty="0" smtClean="0">
                <a:solidFill>
                  <a:schemeClr val="accent2"/>
                </a:solidFill>
              </a:rPr>
            </a:br>
            <a:r>
              <a:rPr lang="ru-RU" b="1" dirty="0" smtClean="0">
                <a:solidFill>
                  <a:schemeClr val="accent2"/>
                </a:solidFill>
              </a:rPr>
              <a:t>муниципального </a:t>
            </a:r>
            <a:r>
              <a:rPr lang="ru-RU" b="1" dirty="0">
                <a:solidFill>
                  <a:schemeClr val="accent2"/>
                </a:solidFill>
              </a:rPr>
              <a:t>конкурса исследовательских проектов</a:t>
            </a:r>
            <a:br>
              <a:rPr lang="ru-RU" b="1" dirty="0">
                <a:solidFill>
                  <a:schemeClr val="accent2"/>
                </a:solidFill>
              </a:rPr>
            </a:br>
            <a:r>
              <a:rPr lang="ru-RU" b="1" dirty="0">
                <a:solidFill>
                  <a:schemeClr val="accent2"/>
                </a:solidFill>
              </a:rPr>
              <a:t> «Милосердие, рожденное войной»</a:t>
            </a:r>
          </a:p>
        </p:txBody>
      </p:sp>
    </p:spTree>
    <p:extLst>
      <p:ext uri="{BB962C8B-B14F-4D97-AF65-F5344CB8AC3E}">
        <p14:creationId xmlns:p14="http://schemas.microsoft.com/office/powerpoint/2010/main" val="24120345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2409</Words>
  <Application>Microsoft Office PowerPoint</Application>
  <PresentationFormat>Экран (4:3)</PresentationFormat>
  <Paragraphs>244</Paragraphs>
  <Slides>65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66" baseType="lpstr">
      <vt:lpstr>Тема Office</vt:lpstr>
      <vt:lpstr>  О XXII МЕЖДУНАРОДНОМ ФЕСТИВАЛЕ «ДЕТСТВО БЕЗ ГРАНИЦ» (2019 – 2020 гг.) Посвящается 75-летию Победы  в Великой Отечественной войне и 30-летию СПО-ФДО   </vt:lpstr>
      <vt:lpstr>О проведении  акции  «Дорогам Победы»,   посвященной 75-летию Великой Победы </vt:lpstr>
      <vt:lpstr>. Участники акции. </vt:lpstr>
      <vt:lpstr>В ходе акции рекомендуется использовать различные формы общественно-значимой деятельности:</vt:lpstr>
      <vt:lpstr>Информация предоставляется в виде письменных отчетов в произвольной форме с приложением фото- и видеоматериалов</vt:lpstr>
      <vt:lpstr>. Общие требования к работам. </vt:lpstr>
      <vt:lpstr>К каждой работе, направляемой для участия в муниципальном этапе</vt:lpstr>
      <vt:lpstr>Каждая работа, выполненная с использованием компьютерных технологий</vt:lpstr>
      <vt:lpstr>О проведении  муниципального конкурса исследовательских проектов  «Милосердие, рожденное войной»</vt:lpstr>
      <vt:lpstr>Участники Конкурса</vt:lpstr>
      <vt:lpstr>Цель Конкурса: </vt:lpstr>
      <vt:lpstr>Победители Конкурса будут определяться в четырех возрастных категориях:</vt:lpstr>
      <vt:lpstr>Номинация  Конкурса</vt:lpstr>
      <vt:lpstr>Темы Конкурса:</vt:lpstr>
      <vt:lpstr>Требования к конкурсным материалам</vt:lpstr>
      <vt:lpstr>Сроки и порядок проведения Конкурса</vt:lpstr>
      <vt:lpstr>E-mail: sdoo.raduga-lai@yandex.ru   habirova_63@mail.ru</vt:lpstr>
      <vt:lpstr> Для участия в заочном туре предполагается организационный взнос в сумме 500 рублей</vt:lpstr>
      <vt:lpstr>О проведении  муниципального  конкурса-акции  «Книга добрых дел СПО-ФДО»</vt:lpstr>
      <vt:lpstr>Актуальность проекта. </vt:lpstr>
      <vt:lpstr>Идея проекта </vt:lpstr>
      <vt:lpstr>Участники</vt:lpstr>
      <vt:lpstr>Номинации  ( проекты)</vt:lpstr>
      <vt:lpstr>«Чистый мир» </vt:lpstr>
      <vt:lpstr>«Город детства» </vt:lpstr>
      <vt:lpstr> Сроки проведения.</vt:lpstr>
      <vt:lpstr>Проекты, направляемые для участия в муниципальном этапе, необходимо прислать  до 20 февраля 2020 г.  Без заявки работы не принимаются.  См.  положение </vt:lpstr>
      <vt:lpstr>С целью популяризации положительного опыта реализации проектов  каждый район создаёт «Книгу добрых дел», в которую войдут лучшие проекты членов детских общественных организаций.  См. дальше положение!!!! </vt:lpstr>
      <vt:lpstr>Конкурс муниципального этапа  «Социальная реклама глазами детей» </vt:lpstr>
      <vt:lpstr>Участники Конкурса.</vt:lpstr>
      <vt:lpstr> Номинации </vt:lpstr>
      <vt:lpstr>Конкурс проводится по следующим темам:</vt:lpstr>
      <vt:lpstr> Сроки проведения конкурса.</vt:lpstr>
      <vt:lpstr>О проведении  муниципального этапа фотоконкурса  «Мир глазами ребенка»</vt:lpstr>
      <vt:lpstr>Участники конкурса. </vt:lpstr>
      <vt:lpstr>Требования к работам. </vt:lpstr>
      <vt:lpstr>К каждой работе, направляемой для участия в муниципальном этапе, необходимо прикрепить  на её невидимую часть надпись с обязательным указанием названия работы, автора и региона (республика, край, область, автономный округ, район, город, село);</vt:lpstr>
      <vt:lpstr>Презентация PowerPoint</vt:lpstr>
      <vt:lpstr> Участники.</vt:lpstr>
      <vt:lpstr>Требования к работам.</vt:lpstr>
      <vt:lpstr>КОНКУРС  ДЛЯ ДЕТЕЙ С ОГРАНИЧЕННЫМИ ВОЗМОЖНОСТЯМИ ЗДОРОВЬЯ  «ДОБРЫЙ ВОЛШЕБНИК» </vt:lpstr>
      <vt:lpstr>Участники конкурса.</vt:lpstr>
      <vt:lpstr>Организация и проведение конкурса. </vt:lpstr>
      <vt:lpstr>К каждой работе, направляемой для участия в муниципальном этапе, необходимо прикрепить на её невидимую часть надпись с обязательным указанием названия работы, автора и региона (республика, край, область, автономный округ, район, город, село);  Каждая работа, выполненная с использованием компьютерных технологий, направляется для участия в конкретном конкурсе на отдельном электронном носителе;  </vt:lpstr>
      <vt:lpstr>О проведении муниципального  этапа конкурса  тактильной рукодельной книги для детей  «Тепло сердец – тепло ладошек» </vt:lpstr>
      <vt:lpstr>Конкурс объявлен с заботой  о незрячих и слабовидящих детях  дошкольного и младшего школьного возраста. </vt:lpstr>
      <vt:lpstr>номинации</vt:lpstr>
      <vt:lpstr> ОСОБЫЕ УСЛОВИЯ КОНКУРСА</vt:lpstr>
      <vt:lpstr>Каждая номинация предполагает три возрастных категории:  для самых маленьких (до 3-х лет); для дошкольников (до 7 лет) и младших школьников (до 9 лет). Для создания тактильных рукодельных книг приветствуются любые темы.</vt:lpstr>
      <vt:lpstr>Работы, направляемые для участия в муниципальном этапе, необходимо прислать  до 20 февраля 2020 г.    Без заявки работы не принимаются. ( См. положение)</vt:lpstr>
      <vt:lpstr>О проведении  авторских мастер-классов активистов и руководителей детских общественных организаций</vt:lpstr>
      <vt:lpstr>Конкурс проходит по трём номинациям:</vt:lpstr>
      <vt:lpstr>УСЛОВИЯ УЧАСТИЯ В КОНКУРСЕ</vt:lpstr>
      <vt:lpstr>каждой номинации рекомендуется следующие направления мастер-классов:</vt:lpstr>
      <vt:lpstr>Конкурс осуществляется в три этапа:</vt:lpstr>
      <vt:lpstr>о проведении муниципального этапа  конкурса юных вокалистов  «Детские песни о главном» </vt:lpstr>
      <vt:lpstr>Этапы </vt:lpstr>
      <vt:lpstr>Участники Конкурса: солисты, дуэты, ансамбли по возрастным группам:</vt:lpstr>
      <vt:lpstr> Конкурс проводится по номинациям:</vt:lpstr>
      <vt:lpstr>О проведении муниципального  конкурса изобразительного искусства и  художественно-прикладного творчества  «Юные чудотворцы» </vt:lpstr>
      <vt:lpstr> Темы (номинации) конкурса:</vt:lpstr>
      <vt:lpstr>Участники конкурса. </vt:lpstr>
      <vt:lpstr> Сроки проведения конкурса.</vt:lpstr>
      <vt:lpstr>Требования к работам. </vt:lpstr>
      <vt:lpstr>К работам, направляемые для участия в муниципальном этапе, необходимо  (до 10 февраля 2020 г.): 1. протоколы жюри (+ в эл. варианте) 2. заявка (+ в эл. варианте)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О проведении  акции  «Дорогам Победы»,   посвященной 75-летию Великой Победы в  рамках XXII Международного фестиваля  «Детство без границ»  </dc:title>
  <dc:creator>Dilbar</dc:creator>
  <cp:lastModifiedBy>Dilbar</cp:lastModifiedBy>
  <cp:revision>31</cp:revision>
  <dcterms:created xsi:type="dcterms:W3CDTF">2020-01-13T17:23:04Z</dcterms:created>
  <dcterms:modified xsi:type="dcterms:W3CDTF">2020-01-13T22:46:30Z</dcterms:modified>
</cp:coreProperties>
</file>